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0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1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  <p:sldMasterId id="2147484146" r:id="rId2"/>
    <p:sldMasterId id="2147484173" r:id="rId3"/>
    <p:sldMasterId id="2147484205" r:id="rId4"/>
    <p:sldMasterId id="2147484226" r:id="rId5"/>
    <p:sldMasterId id="2147484237" r:id="rId6"/>
    <p:sldMasterId id="2147484249" r:id="rId7"/>
    <p:sldMasterId id="2147484255" r:id="rId8"/>
    <p:sldMasterId id="2147484265" r:id="rId9"/>
    <p:sldMasterId id="2147484275" r:id="rId10"/>
    <p:sldMasterId id="2147484283" r:id="rId11"/>
    <p:sldMasterId id="2147484290" r:id="rId12"/>
    <p:sldMasterId id="2147484305" r:id="rId13"/>
  </p:sldMasterIdLst>
  <p:notesMasterIdLst>
    <p:notesMasterId r:id="rId57"/>
  </p:notesMasterIdLst>
  <p:handoutMasterIdLst>
    <p:handoutMasterId r:id="rId58"/>
  </p:handoutMasterIdLst>
  <p:sldIdLst>
    <p:sldId id="432" r:id="rId14"/>
    <p:sldId id="1632" r:id="rId15"/>
    <p:sldId id="1676" r:id="rId16"/>
    <p:sldId id="1681" r:id="rId17"/>
    <p:sldId id="1694" r:id="rId18"/>
    <p:sldId id="1695" r:id="rId19"/>
    <p:sldId id="1682" r:id="rId20"/>
    <p:sldId id="1696" r:id="rId21"/>
    <p:sldId id="1662" r:id="rId22"/>
    <p:sldId id="1705" r:id="rId23"/>
    <p:sldId id="1706" r:id="rId24"/>
    <p:sldId id="1698" r:id="rId25"/>
    <p:sldId id="1699" r:id="rId26"/>
    <p:sldId id="1697" r:id="rId27"/>
    <p:sldId id="1700" r:id="rId28"/>
    <p:sldId id="1701" r:id="rId29"/>
    <p:sldId id="1702" r:id="rId30"/>
    <p:sldId id="1703" r:id="rId31"/>
    <p:sldId id="1704" r:id="rId32"/>
    <p:sldId id="1707" r:id="rId33"/>
    <p:sldId id="1708" r:id="rId34"/>
    <p:sldId id="1709" r:id="rId35"/>
    <p:sldId id="1663" r:id="rId36"/>
    <p:sldId id="1684" r:id="rId37"/>
    <p:sldId id="1725" r:id="rId38"/>
    <p:sldId id="1726" r:id="rId39"/>
    <p:sldId id="1729" r:id="rId40"/>
    <p:sldId id="1728" r:id="rId41"/>
    <p:sldId id="1723" r:id="rId42"/>
    <p:sldId id="1710" r:id="rId43"/>
    <p:sldId id="1711" r:id="rId44"/>
    <p:sldId id="1687" r:id="rId45"/>
    <p:sldId id="1660" r:id="rId46"/>
    <p:sldId id="1714" r:id="rId47"/>
    <p:sldId id="1712" r:id="rId48"/>
    <p:sldId id="1713" r:id="rId49"/>
    <p:sldId id="1717" r:id="rId50"/>
    <p:sldId id="1719" r:id="rId51"/>
    <p:sldId id="1720" r:id="rId52"/>
    <p:sldId id="1692" r:id="rId53"/>
    <p:sldId id="1715" r:id="rId54"/>
    <p:sldId id="1716" r:id="rId55"/>
    <p:sldId id="1064" r:id="rId56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0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0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0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0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5088" algn="l" defTabSz="914035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2106" algn="l" defTabSz="914035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199124" algn="l" defTabSz="914035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6141" algn="l" defTabSz="914035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531"/>
    <a:srgbClr val="EA8A1C"/>
    <a:srgbClr val="F2B36E"/>
    <a:srgbClr val="F7D1A7"/>
    <a:srgbClr val="0099FF"/>
    <a:srgbClr val="DF6421"/>
    <a:srgbClr val="EEAB86"/>
    <a:srgbClr val="E8E8E8"/>
    <a:srgbClr val="F3F3F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0" autoAdjust="0"/>
    <p:restoredTop sz="89572" autoAdjust="0"/>
  </p:normalViewPr>
  <p:slideViewPr>
    <p:cSldViewPr>
      <p:cViewPr>
        <p:scale>
          <a:sx n="100" d="100"/>
          <a:sy n="100" d="100"/>
        </p:scale>
        <p:origin x="-1656" y="-528"/>
      </p:cViewPr>
      <p:guideLst>
        <p:guide orient="horz" pos="162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386" y="-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95F6F2C-2FCB-467C-9A86-8B8AFD572D5C}" type="datetimeFigureOut">
              <a:rPr lang="zh-CN" altLang="en-US"/>
              <a:pPr>
                <a:defRPr/>
              </a:pPr>
              <a:t>2017/2/27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AFEBC1-49A3-489E-B083-281ADC26BE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53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685ABB36-A3D0-4A56-97B3-A73BFECF206E}" type="datetimeFigureOut">
              <a:rPr lang="zh-CN" altLang="en-US"/>
              <a:pPr>
                <a:defRPr/>
              </a:pPr>
              <a:t>2017/2/27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821E5C30-E190-4329-9E29-83E1D3048E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626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宋体" charset="0"/>
      </a:defRPr>
    </a:lvl1pPr>
    <a:lvl2pPr marL="457018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403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1052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807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508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41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2B27C12-AF83-4EB3-9EFB-8DB3DA469637}" type="slidenum">
              <a:rPr lang="en-US" altLang="zh-CN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pPr/>
              <a:t>1</a:t>
            </a:fld>
            <a:endParaRPr lang="en-US" altLang="zh-CN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9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以下所有预设的轻应用都是基于移动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只有财务掌上资金、掌上报销没有基于移动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开发，正实现转入中，其他轻应用都是基于移动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7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业务审批功能介绍（行动流）：</a:t>
            </a:r>
            <a:endParaRPr lang="en-US" altLang="zh-CN" smtClean="0"/>
          </a:p>
          <a:p>
            <a:r>
              <a:rPr lang="en-US" altLang="zh-CN" smtClean="0"/>
              <a:t>http://u206620.h5.xingdongliu.com/h5preview/U18bf3b853c102f10206e0a5f8534bcbc23f9a93e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044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9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99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备品备件操作流程、半成品仓操作流程、销售出库流程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88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包括半成品出库、销售出库、成品入库、备品备件出库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4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个功能模块。</a:t>
            </a:r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33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通过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K/3 Cloud BOS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平台内置的工作流和移动应用，让管理人员可以随时随地审批销售合同、采购合同和费用申请等。并且，基于移动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BOS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平台开发了各类轻应用，包括：销售日报、销售周计划、销售日报统计、项目跟踪、项目分布等，让在外的销售人员可以随时汇报项目情况，管理人员实时掌握项目进度和企业经营数据，使得项目管理过程变得更为及时、高效。</a:t>
            </a:r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9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5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621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CB55BF9B-9FB4-4E76-B889-3D913B534CF5}" type="slidenum">
              <a:rPr lang="en-US" altLang="zh-CN" sz="1200" smtClean="0">
                <a:solidFill>
                  <a:prstClr val="black"/>
                </a:solidFill>
                <a:latin typeface="Arial" pitchFamily="34" charset="0"/>
                <a:ea typeface="微软雅黑" pitchFamily="34" charset="-122"/>
              </a:rPr>
              <a:pPr eaLnBrk="1" hangingPunct="1"/>
              <a:t>10</a:t>
            </a:fld>
            <a:endParaRPr lang="en-US" altLang="zh-CN" sz="1200" smtClean="0">
              <a:solidFill>
                <a:prstClr val="black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9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3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支持文本、日期、下拉列表、基础资料、多选基础资料、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选择列表等控件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1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提供两大类报表展现形式：列表式、图表式。</a:t>
            </a:r>
          </a:p>
          <a:p>
            <a:r>
              <a:rPr lang="zh-CN" altLang="en-US" dirty="0" smtClean="0"/>
              <a:t>列表式：采用直接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为数据源，转换为列表样式呈现。</a:t>
            </a:r>
          </a:p>
          <a:p>
            <a:r>
              <a:rPr lang="zh-CN" altLang="en-US" dirty="0" smtClean="0"/>
              <a:t>图表式：提供条状图、柱状图、点线图、饼图多种图形样式。</a:t>
            </a:r>
          </a:p>
          <a:p>
            <a:r>
              <a:rPr lang="zh-CN" altLang="en-US" dirty="0" smtClean="0"/>
              <a:t>图表控件颜色、线条、图形外观等支持自定义，随需设计图表样式。</a:t>
            </a:r>
          </a:p>
          <a:p>
            <a:r>
              <a:rPr lang="zh-CN" altLang="en-US" dirty="0" smtClean="0"/>
              <a:t>图表控件支持响应点击事件，轻松实现图与数据的联动。</a:t>
            </a:r>
          </a:p>
          <a:p>
            <a:r>
              <a:rPr lang="zh-CN" altLang="en-US" dirty="0" smtClean="0"/>
              <a:t>预设报表模板，替换数据源及其配色设置，即可快速完成报表开发。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0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客户价值</a:t>
            </a:r>
            <a:endParaRPr lang="en-US" altLang="zh-CN" smtClean="0"/>
          </a:p>
          <a:p>
            <a:pPr lvl="1"/>
            <a:r>
              <a:rPr lang="zh-CN" altLang="en-US" smtClean="0"/>
              <a:t>业务无须任何改动，多语言环境随心切换，应对跨国业务。</a:t>
            </a:r>
            <a:endParaRPr lang="en-US" altLang="zh-CN" smtClean="0"/>
          </a:p>
          <a:p>
            <a:pPr lvl="1"/>
            <a:r>
              <a:rPr lang="zh-CN" altLang="en-US" smtClean="0"/>
              <a:t>无缝与云之家、微信集成，提供多语言应用方案。</a:t>
            </a:r>
            <a:endParaRPr lang="en-US" altLang="zh-CN" smtClean="0"/>
          </a:p>
          <a:p>
            <a:pPr lvl="1"/>
            <a:r>
              <a:rPr lang="zh-CN" altLang="en-US" smtClean="0"/>
              <a:t>基于</a:t>
            </a:r>
            <a:r>
              <a:rPr lang="en-US" altLang="zh-CN" smtClean="0"/>
              <a:t>K/3 Cloud</a:t>
            </a:r>
            <a:r>
              <a:rPr lang="zh-CN" altLang="en-US" smtClean="0"/>
              <a:t>多语言翻译平台，实现移动平台国际化的延伸，语言类型可以快速、灵活的自定义。</a:t>
            </a:r>
            <a:endParaRPr lang="en-US" altLang="zh-CN" smtClean="0"/>
          </a:p>
          <a:p>
            <a:r>
              <a:rPr lang="zh-CN" altLang="en-US" smtClean="0"/>
              <a:t>销售亮点</a:t>
            </a:r>
            <a:endParaRPr lang="en-US" altLang="zh-CN" smtClean="0"/>
          </a:p>
          <a:p>
            <a:pPr lvl="1"/>
            <a:r>
              <a:rPr lang="zh-CN" altLang="en-US" smtClean="0"/>
              <a:t>国内首个提供一体化多语言支持的</a:t>
            </a:r>
            <a:r>
              <a:rPr lang="en-US" altLang="zh-CN" smtClean="0"/>
              <a:t>ERP</a:t>
            </a:r>
            <a:r>
              <a:rPr lang="zh-CN" altLang="en-US" smtClean="0"/>
              <a:t>移动应用开发平台</a:t>
            </a:r>
            <a:endParaRPr lang="en-US" altLang="zh-CN" smtClean="0"/>
          </a:p>
          <a:p>
            <a:pPr lvl="1"/>
            <a:r>
              <a:rPr lang="zh-CN" altLang="en-US" smtClean="0"/>
              <a:t>真正实现一次开发、多终端运行、多语言环境运行的移动平台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29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" y="0"/>
            <a:ext cx="91471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80" y="4767266"/>
            <a:ext cx="28749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96" y="4843465"/>
            <a:ext cx="162242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21" descr="20120325大品牌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22"/>
          <p:cNvGrpSpPr>
            <a:grpSpLocks/>
          </p:cNvGrpSpPr>
          <p:nvPr userDrawn="1"/>
        </p:nvGrpSpPr>
        <p:grpSpPr bwMode="auto">
          <a:xfrm>
            <a:off x="144463" y="2320932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764" indent="-3427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5641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526485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Ta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E:\Duotone_02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" y="0"/>
            <a:ext cx="87533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39756" y="1456486"/>
            <a:ext cx="3086904" cy="894604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59099" y="4227804"/>
            <a:ext cx="1702409" cy="741180"/>
            <a:chOff x="8941983" y="3690298"/>
            <a:chExt cx="2594343" cy="1129797"/>
          </a:xfrm>
          <a:effectLst>
            <a:reflection blurRad="6350" stA="11000" endPos="15000" dist="101600" dir="5400000" sy="-100000" algn="bl" rotWithShape="0"/>
          </a:effectLst>
        </p:grpSpPr>
        <p:sp>
          <p:nvSpPr>
            <p:cNvPr id="6" name="Rectangle 5"/>
            <p:cNvSpPr/>
            <p:nvPr/>
          </p:nvSpPr>
          <p:spPr bwMode="auto">
            <a:xfrm>
              <a:off x="8941983" y="4426691"/>
              <a:ext cx="2594343" cy="39340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548640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3688"/>
              <a:endParaRPr lang="en-US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Condensed" pitchFamily="34" charset="0"/>
              </a:endParaRPr>
            </a:p>
          </p:txBody>
        </p:sp>
        <p:pic>
          <p:nvPicPr>
            <p:cNvPr id="7" name="Picture 3" descr="\\SFP\Work\White_Whale\7-20753_TechEd_Keynote\Walk_In_Deck\Format\e_Keynote_Walkin_-_TechEd_NA_2011_2011415182315.jpe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43772" y="3690298"/>
              <a:ext cx="2589196" cy="74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 userDrawn="1"/>
        </p:nvSpPr>
        <p:spPr>
          <a:xfrm>
            <a:off x="127521" y="118862"/>
            <a:ext cx="2339484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952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Scan the Tag </a:t>
            </a:r>
            <a:r>
              <a:rPr lang="en-US" sz="3600" b="1" dirty="0">
                <a:solidFill>
                  <a:srgbClr val="FFC425">
                    <a:alpha val="99000"/>
                  </a:srgbClr>
                </a:solidFill>
                <a:latin typeface="Arial"/>
                <a:ea typeface="+mn-ea"/>
              </a:rPr>
              <a:t/>
            </a:r>
            <a:br>
              <a:rPr lang="en-US" sz="3600" b="1" dirty="0">
                <a:solidFill>
                  <a:srgbClr val="FFC425">
                    <a:alpha val="99000"/>
                  </a:srgbClr>
                </a:solidFill>
                <a:latin typeface="Arial"/>
                <a:ea typeface="+mn-ea"/>
              </a:rPr>
            </a:br>
            <a:r>
              <a:rPr lang="en-US" sz="3600" dirty="0">
                <a:solidFill>
                  <a:srgbClr val="000000">
                    <a:lumMod val="50000"/>
                    <a:lumOff val="50000"/>
                    <a:alpha val="99000"/>
                  </a:srgbClr>
                </a:solidFill>
                <a:latin typeface="Arial"/>
                <a:ea typeface="+mn-ea"/>
              </a:rPr>
              <a:t>to evaluate this session now on </a:t>
            </a:r>
            <a:r>
              <a:rPr lang="en-US" sz="3600" b="1" dirty="0" err="1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myTech•Ed</a:t>
            </a:r>
            <a:r>
              <a:rPr lang="en-US" sz="3600" b="1" dirty="0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 Mobile</a:t>
            </a:r>
            <a:endParaRPr lang="en-US" sz="3600" b="1" dirty="0">
              <a:solidFill>
                <a:srgbClr val="F09A1F"/>
              </a:solidFill>
              <a:latin typeface="Arial"/>
              <a:ea typeface="+mn-ea"/>
            </a:endParaRPr>
          </a:p>
        </p:txBody>
      </p:sp>
      <p:sp>
        <p:nvSpPr>
          <p:cNvPr id="9" name="Isosceles Triangle 8"/>
          <p:cNvSpPr/>
          <p:nvPr userDrawn="1"/>
        </p:nvSpPr>
        <p:spPr bwMode="auto">
          <a:xfrm rot="16200000">
            <a:off x="2238094" y="2253292"/>
            <a:ext cx="3098491" cy="150487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0000">
                <a:schemeClr val="tx1"/>
              </a:gs>
              <a:gs pos="100000">
                <a:schemeClr val="accent1">
                  <a:alpha val="72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5" tIns="45698" rIns="91395" bIns="45698" numCol="1" rtlCol="0" anchor="ctr" anchorCtr="0" compatLnSpc="1">
            <a:prstTxWarp prst="textNoShape">
              <a:avLst/>
            </a:prstTxWarp>
          </a:bodyPr>
          <a:lstStyle/>
          <a:p>
            <a:pPr algn="ctr" defTabSz="913688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FFFFFF">
                  <a:alpha val="99000"/>
                </a:srgbClr>
              </a:solidFill>
            </a:endParaRPr>
          </a:p>
        </p:txBody>
      </p:sp>
      <p:pic>
        <p:nvPicPr>
          <p:cNvPr id="10" name="Picture 7" descr="\\adisvr2\Shared\ADI_Projects\Microsoft\MS_10-01098_SpeechTek_Template_&amp;_Slides\ADI_Art\Working_Art\winphone2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918" y="2077243"/>
            <a:ext cx="1017755" cy="198198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699" y="372895"/>
            <a:ext cx="1703913" cy="6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4585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62068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4514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lIns="91399" tIns="45700" rIns="91399" bIns="45700"/>
          <a:lstStyle/>
          <a:p>
            <a:pPr defTabSz="456995" fontAlgn="auto">
              <a:spcBef>
                <a:spcPts val="0"/>
              </a:spcBef>
              <a:spcAft>
                <a:spcPts val="0"/>
              </a:spcAft>
            </a:pPr>
            <a:fld id="{DB3A4E1C-E9B2-694C-A022-42A7AFB10CA1}" type="datetimeFigureOut">
              <a:rPr kumimoji="1" lang="zh-CN" altLang="en-US" smtClean="0">
                <a:solidFill>
                  <a:prstClr val="white"/>
                </a:solidFill>
                <a:latin typeface="Arial"/>
                <a:ea typeface="黑体"/>
              </a:rPr>
              <a:pPr defTabSz="456995" fontAlgn="auto">
                <a:spcBef>
                  <a:spcPts val="0"/>
                </a:spcBef>
                <a:spcAft>
                  <a:spcPts val="0"/>
                </a:spcAft>
              </a:pPr>
              <a:t>2017/2/27</a:t>
            </a:fld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7267"/>
            <a:ext cx="2895600" cy="273844"/>
          </a:xfrm>
          <a:prstGeom prst="rect">
            <a:avLst/>
          </a:prstGeom>
        </p:spPr>
        <p:txBody>
          <a:bodyPr lIns="91399" tIns="45700" rIns="91399" bIns="45700"/>
          <a:lstStyle/>
          <a:p>
            <a:pPr defTabSz="456995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1" y="4767267"/>
            <a:ext cx="2133600" cy="273844"/>
          </a:xfrm>
          <a:prstGeom prst="rect">
            <a:avLst/>
          </a:prstGeom>
        </p:spPr>
        <p:txBody>
          <a:bodyPr lIns="91399" tIns="45700" rIns="91399" bIns="45700"/>
          <a:lstStyle/>
          <a:p>
            <a:pPr defTabSz="456995" fontAlgn="auto">
              <a:spcBef>
                <a:spcPts val="0"/>
              </a:spcBef>
              <a:spcAft>
                <a:spcPts val="0"/>
              </a:spcAft>
            </a:pPr>
            <a:fld id="{4934809B-8BB4-0442-9D24-24FA8E6C8EC2}" type="slidenum">
              <a:rPr kumimoji="1" lang="zh-CN" altLang="en-US" smtClean="0">
                <a:solidFill>
                  <a:prstClr val="white"/>
                </a:solidFill>
                <a:latin typeface="Arial"/>
                <a:ea typeface="黑体"/>
              </a:rPr>
              <a:pPr defTabSz="45699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628994103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封面V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"/>
            <a:ext cx="9144000" cy="514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250827" y="4839901"/>
            <a:ext cx="2959604" cy="246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04" tIns="45702" rIns="91404" bIns="45702">
            <a:spAutoFit/>
          </a:bodyPr>
          <a:lstStyle/>
          <a:p>
            <a:pPr>
              <a:defRPr/>
            </a:pP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版权所有 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©1993-2011 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金蝶软件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有限公司</a:t>
            </a:r>
          </a:p>
        </p:txBody>
      </p:sp>
      <p:sp>
        <p:nvSpPr>
          <p:cNvPr id="6" name="Line 58"/>
          <p:cNvSpPr>
            <a:spLocks noChangeShapeType="1"/>
          </p:cNvSpPr>
          <p:nvPr/>
        </p:nvSpPr>
        <p:spPr bwMode="auto">
          <a:xfrm>
            <a:off x="395312" y="4786313"/>
            <a:ext cx="83407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lIns="91404" tIns="45702" rIns="91404" bIns="45702"/>
          <a:lstStyle/>
          <a:p>
            <a:pPr>
              <a:defRPr/>
            </a:pPr>
            <a:endParaRPr lang="zh-CN" altLang="en-US" sz="200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7" name="Rectangle 59"/>
          <p:cNvSpPr>
            <a:spLocks noChangeArrowheads="1"/>
          </p:cNvSpPr>
          <p:nvPr/>
        </p:nvSpPr>
        <p:spPr bwMode="auto">
          <a:xfrm>
            <a:off x="8315325" y="4839892"/>
            <a:ext cx="577850" cy="20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4" tIns="45702" rIns="91404" bIns="45702"/>
          <a:lstStyle/>
          <a:p>
            <a:pPr algn="ctr">
              <a:defRPr/>
            </a:pPr>
            <a:r>
              <a:rPr kumimoji="1" lang="en-US" altLang="zh-CN" sz="1200" b="1">
                <a:solidFill>
                  <a:srgbClr val="777777"/>
                </a:solidFill>
                <a:latin typeface="微软雅黑" pitchFamily="34" charset="-122"/>
              </a:rPr>
              <a:t>P</a:t>
            </a:r>
            <a:fld id="{AB12CECC-C3AE-4895-8410-0F7943B9FE22}" type="slidenum">
              <a:rPr kumimoji="1" lang="en-US" altLang="zh-TW" sz="1200" b="1">
                <a:solidFill>
                  <a:srgbClr val="777777"/>
                </a:solidFill>
                <a:latin typeface="微软雅黑" pitchFamily="34" charset="-122"/>
              </a:rPr>
              <a:pPr algn="ctr">
                <a:defRPr/>
              </a:pPr>
              <a:t>‹#›</a:t>
            </a:fld>
            <a:endParaRPr kumimoji="1" lang="en-US" altLang="zh-TW" sz="1200" b="1">
              <a:solidFill>
                <a:srgbClr val="777777"/>
              </a:solidFill>
              <a:latin typeface="微软雅黑" pitchFamily="34" charset="-122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97834"/>
            <a:ext cx="7772400" cy="1102519"/>
          </a:xfrm>
        </p:spPr>
        <p:txBody>
          <a:bodyPr/>
          <a:lstStyle>
            <a:lvl1pPr>
              <a:defRPr smtClean="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r>
              <a:rPr lang="zh-CN" altLang="en-US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2742030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6226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8" indent="0">
              <a:buNone/>
              <a:defRPr sz="1800"/>
            </a:lvl2pPr>
            <a:lvl3pPr marL="914035" indent="0">
              <a:buNone/>
              <a:defRPr sz="1600"/>
            </a:lvl3pPr>
            <a:lvl4pPr marL="1371052" indent="0">
              <a:buNone/>
              <a:defRPr sz="1400"/>
            </a:lvl4pPr>
            <a:lvl5pPr marL="1828070" indent="0">
              <a:buNone/>
              <a:defRPr sz="1400"/>
            </a:lvl5pPr>
            <a:lvl6pPr marL="2285088" indent="0">
              <a:buNone/>
              <a:defRPr sz="1400"/>
            </a:lvl6pPr>
            <a:lvl7pPr marL="2742106" indent="0">
              <a:buNone/>
              <a:defRPr sz="1400"/>
            </a:lvl7pPr>
            <a:lvl8pPr marL="3199124" indent="0">
              <a:buNone/>
              <a:defRPr sz="1400"/>
            </a:lvl8pPr>
            <a:lvl9pPr marL="3656141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434778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302" y="627462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42" y="627462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17491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8" indent="0">
              <a:buNone/>
              <a:defRPr sz="2000" b="1"/>
            </a:lvl2pPr>
            <a:lvl3pPr marL="914035" indent="0">
              <a:buNone/>
              <a:defRPr sz="1800" b="1"/>
            </a:lvl3pPr>
            <a:lvl4pPr marL="1371052" indent="0">
              <a:buNone/>
              <a:defRPr sz="1600" b="1"/>
            </a:lvl4pPr>
            <a:lvl5pPr marL="1828070" indent="0">
              <a:buNone/>
              <a:defRPr sz="1600" b="1"/>
            </a:lvl5pPr>
            <a:lvl6pPr marL="2285088" indent="0">
              <a:buNone/>
              <a:defRPr sz="1600" b="1"/>
            </a:lvl6pPr>
            <a:lvl7pPr marL="2742106" indent="0">
              <a:buNone/>
              <a:defRPr sz="1600" b="1"/>
            </a:lvl7pPr>
            <a:lvl8pPr marL="3199124" indent="0">
              <a:buNone/>
              <a:defRPr sz="1600" b="1"/>
            </a:lvl8pPr>
            <a:lvl9pPr marL="3656141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8" indent="0">
              <a:buNone/>
              <a:defRPr sz="2000" b="1"/>
            </a:lvl2pPr>
            <a:lvl3pPr marL="914035" indent="0">
              <a:buNone/>
              <a:defRPr sz="1800" b="1"/>
            </a:lvl3pPr>
            <a:lvl4pPr marL="1371052" indent="0">
              <a:buNone/>
              <a:defRPr sz="1600" b="1"/>
            </a:lvl4pPr>
            <a:lvl5pPr marL="1828070" indent="0">
              <a:buNone/>
              <a:defRPr sz="1600" b="1"/>
            </a:lvl5pPr>
            <a:lvl6pPr marL="2285088" indent="0">
              <a:buNone/>
              <a:defRPr sz="1600" b="1"/>
            </a:lvl6pPr>
            <a:lvl7pPr marL="2742106" indent="0">
              <a:buNone/>
              <a:defRPr sz="1600" b="1"/>
            </a:lvl7pPr>
            <a:lvl8pPr marL="3199124" indent="0">
              <a:buNone/>
              <a:defRPr sz="1600" b="1"/>
            </a:lvl8pPr>
            <a:lvl9pPr marL="3656141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54553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51089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86"/>
            <a:ext cx="8424936" cy="3852651"/>
          </a:xfrm>
        </p:spPr>
        <p:txBody>
          <a:bodyPr>
            <a:normAutofit/>
          </a:bodyPr>
          <a:lstStyle>
            <a:lvl1pPr marL="342764" indent="-342764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46" y="16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7358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41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18" indent="0">
              <a:buNone/>
              <a:defRPr sz="1200"/>
            </a:lvl2pPr>
            <a:lvl3pPr marL="914035" indent="0">
              <a:buNone/>
              <a:defRPr sz="1000"/>
            </a:lvl3pPr>
            <a:lvl4pPr marL="1371052" indent="0">
              <a:buNone/>
              <a:defRPr sz="900"/>
            </a:lvl4pPr>
            <a:lvl5pPr marL="1828070" indent="0">
              <a:buNone/>
              <a:defRPr sz="900"/>
            </a:lvl5pPr>
            <a:lvl6pPr marL="2285088" indent="0">
              <a:buNone/>
              <a:defRPr sz="900"/>
            </a:lvl6pPr>
            <a:lvl7pPr marL="2742106" indent="0">
              <a:buNone/>
              <a:defRPr sz="900"/>
            </a:lvl7pPr>
            <a:lvl8pPr marL="3199124" indent="0">
              <a:buNone/>
              <a:defRPr sz="900"/>
            </a:lvl8pPr>
            <a:lvl9pPr marL="365614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5327624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18" indent="0">
              <a:buNone/>
              <a:defRPr sz="2800"/>
            </a:lvl2pPr>
            <a:lvl3pPr marL="914035" indent="0">
              <a:buNone/>
              <a:defRPr sz="2400"/>
            </a:lvl3pPr>
            <a:lvl4pPr marL="1371052" indent="0">
              <a:buNone/>
              <a:defRPr sz="2000"/>
            </a:lvl4pPr>
            <a:lvl5pPr marL="1828070" indent="0">
              <a:buNone/>
              <a:defRPr sz="2000"/>
            </a:lvl5pPr>
            <a:lvl6pPr marL="2285088" indent="0">
              <a:buNone/>
              <a:defRPr sz="2000"/>
            </a:lvl6pPr>
            <a:lvl7pPr marL="2742106" indent="0">
              <a:buNone/>
              <a:defRPr sz="2000"/>
            </a:lvl7pPr>
            <a:lvl8pPr marL="3199124" indent="0">
              <a:buNone/>
              <a:defRPr sz="2000"/>
            </a:lvl8pPr>
            <a:lvl9pPr marL="3656141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18" indent="0">
              <a:buNone/>
              <a:defRPr sz="1200"/>
            </a:lvl2pPr>
            <a:lvl3pPr marL="914035" indent="0">
              <a:buNone/>
              <a:defRPr sz="1000"/>
            </a:lvl3pPr>
            <a:lvl4pPr marL="1371052" indent="0">
              <a:buNone/>
              <a:defRPr sz="900"/>
            </a:lvl4pPr>
            <a:lvl5pPr marL="1828070" indent="0">
              <a:buNone/>
              <a:defRPr sz="900"/>
            </a:lvl5pPr>
            <a:lvl6pPr marL="2285088" indent="0">
              <a:buNone/>
              <a:defRPr sz="900"/>
            </a:lvl6pPr>
            <a:lvl7pPr marL="2742106" indent="0">
              <a:buNone/>
              <a:defRPr sz="900"/>
            </a:lvl7pPr>
            <a:lvl8pPr marL="3199124" indent="0">
              <a:buNone/>
              <a:defRPr sz="900"/>
            </a:lvl8pPr>
            <a:lvl9pPr marL="365614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688456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996937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92" y="33338"/>
            <a:ext cx="2124075" cy="4419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9" y="33338"/>
            <a:ext cx="6219825" cy="4419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737304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35769"/>
            <a:ext cx="8229600" cy="3429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28691"/>
            <a:ext cx="4038600" cy="36659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28693"/>
            <a:ext cx="4038600" cy="17752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818213"/>
            <a:ext cx="4038600" cy="17764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884649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6777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764" indent="-3427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6460" y="4767761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558096" y="4842944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8" name="图片 17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82" y="442770"/>
            <a:ext cx="2025099" cy="504000"/>
          </a:xfrm>
          <a:prstGeom prst="rect">
            <a:avLst/>
          </a:prstGeom>
        </p:spPr>
      </p:pic>
      <p:grpSp>
        <p:nvGrpSpPr>
          <p:cNvPr id="5" name="组合 7"/>
          <p:cNvGrpSpPr/>
          <p:nvPr userDrawn="1"/>
        </p:nvGrpSpPr>
        <p:grpSpPr>
          <a:xfrm>
            <a:off x="144962" y="2321156"/>
            <a:ext cx="6371254" cy="3058908"/>
            <a:chOff x="395536" y="2897458"/>
            <a:chExt cx="4549883" cy="2184448"/>
          </a:xfrm>
        </p:grpSpPr>
        <p:pic>
          <p:nvPicPr>
            <p:cNvPr id="10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56483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86"/>
            <a:ext cx="8424936" cy="3852651"/>
          </a:xfrm>
        </p:spPr>
        <p:txBody>
          <a:bodyPr>
            <a:normAutofit/>
          </a:bodyPr>
          <a:lstStyle>
            <a:lvl1pPr marL="342764" indent="-342764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</a:p>
          <a:p>
            <a:pPr lvl="3"/>
            <a:r>
              <a:rPr kumimoji="1" lang="zh-CN" altLang="en-US" dirty="0" smtClean="0"/>
              <a:t>第四级</a:t>
            </a:r>
          </a:p>
          <a:p>
            <a:pPr lvl="4"/>
            <a:r>
              <a:rPr kumimoji="1" lang="zh-CN" altLang="en-US" dirty="0" smtClean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46" y="16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4655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6777" cy="5143500"/>
          </a:xfrm>
          <a:prstGeom prst="rect">
            <a:avLst/>
          </a:prstGeom>
        </p:spPr>
      </p:pic>
      <p:sp>
        <p:nvSpPr>
          <p:cNvPr id="6" name="Rectangle 4"/>
          <p:cNvSpPr>
            <a:spLocks/>
          </p:cNvSpPr>
          <p:nvPr/>
        </p:nvSpPr>
        <p:spPr bwMode="auto">
          <a:xfrm>
            <a:off x="4521567" y="1436548"/>
            <a:ext cx="181179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Goudy Old Style" pitchFamily="18" charset="0"/>
                <a:ea typeface="宋体" charset="0"/>
                <a:cs typeface="Helvetica Neue UltraLight" charset="0"/>
                <a:sym typeface="Helvetica Neue UltraLight" charset="0"/>
              </a:rPr>
              <a:t>Thanks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4050714" y="2190160"/>
            <a:ext cx="10204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charset="0"/>
                <a:ea typeface="宋体" charset="0"/>
                <a:cs typeface="Arial Narrow" charset="0"/>
                <a:sym typeface="Arial Narrow" charset="0"/>
              </a:rPr>
              <a:t>terima kasih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3491881" y="1275605"/>
            <a:ext cx="9233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sym typeface="Arial" charset="0"/>
              </a:rPr>
              <a:t>感謝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5199183" y="2097810"/>
            <a:ext cx="123110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  <a:cs typeface="Microsoft YaHei Bold" charset="0"/>
                <a:sym typeface="Microsoft YaHei Bold" charset="0"/>
              </a:rPr>
              <a:t>谢谢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5404368" y="1336100"/>
            <a:ext cx="10259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sym typeface="Arial" charset="0"/>
              </a:rPr>
              <a:t>ありがとう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3491888" y="1875390"/>
            <a:ext cx="836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0"/>
                <a:cs typeface="Thonburi" charset="0"/>
                <a:sym typeface="Arial" charset="0"/>
              </a:rPr>
              <a:t>ขอบคุณ</a:t>
            </a:r>
          </a:p>
        </p:txBody>
      </p:sp>
      <p:sp>
        <p:nvSpPr>
          <p:cNvPr id="18" name="Rectangle 37"/>
          <p:cNvSpPr>
            <a:spLocks/>
          </p:cNvSpPr>
          <p:nvPr userDrawn="1"/>
        </p:nvSpPr>
        <p:spPr bwMode="auto">
          <a:xfrm>
            <a:off x="256460" y="4767761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pic>
        <p:nvPicPr>
          <p:cNvPr id="20" name="图片 19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82" y="442770"/>
            <a:ext cx="2025099" cy="504000"/>
          </a:xfrm>
          <a:prstGeom prst="rect">
            <a:avLst/>
          </a:prstGeom>
        </p:spPr>
      </p:pic>
      <p:sp>
        <p:nvSpPr>
          <p:cNvPr id="21" name="Text Box 2"/>
          <p:cNvSpPr txBox="1">
            <a:spLocks noChangeArrowheads="1"/>
          </p:cNvSpPr>
          <p:nvPr userDrawn="1"/>
        </p:nvSpPr>
        <p:spPr bwMode="auto">
          <a:xfrm>
            <a:off x="7558096" y="4842944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grpSp>
        <p:nvGrpSpPr>
          <p:cNvPr id="2" name="组合 11"/>
          <p:cNvGrpSpPr/>
          <p:nvPr userDrawn="1"/>
        </p:nvGrpSpPr>
        <p:grpSpPr>
          <a:xfrm>
            <a:off x="144962" y="2321156"/>
            <a:ext cx="6371254" cy="3058908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94801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63118"/>
            <a:ext cx="8424862" cy="45600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627462"/>
            <a:ext cx="8424862" cy="3825478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549020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" y="0"/>
            <a:ext cx="91471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452"/>
            <a:ext cx="1811794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 sz="480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26" y="2190377"/>
            <a:ext cx="1020487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70"/>
            <a:ext cx="923330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360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645"/>
            <a:ext cx="1231106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48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2" y="1336610"/>
            <a:ext cx="102592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160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937"/>
            <a:ext cx="83606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80" y="4767266"/>
            <a:ext cx="28749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6" descr="20120325大品牌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96" y="4843465"/>
            <a:ext cx="162242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8"/>
          <p:cNvGrpSpPr>
            <a:grpSpLocks/>
          </p:cNvGrpSpPr>
          <p:nvPr userDrawn="1"/>
        </p:nvGrpSpPr>
        <p:grpSpPr bwMode="auto">
          <a:xfrm>
            <a:off x="144463" y="2320932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" y="0"/>
            <a:ext cx="91471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452"/>
            <a:ext cx="1811794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 sz="480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26" y="2190377"/>
            <a:ext cx="1020487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70"/>
            <a:ext cx="923330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360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645"/>
            <a:ext cx="1231106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48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2" y="1336610"/>
            <a:ext cx="102592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160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937"/>
            <a:ext cx="83606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80" y="4767266"/>
            <a:ext cx="28749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14" descr="20120325大品牌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96" y="4843465"/>
            <a:ext cx="162242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  <a:defRPr/>
            </a:pPr>
            <a:r>
              <a:rPr lang="zh-CN" altLang="en-US" sz="9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6"/>
          <p:cNvGrpSpPr>
            <a:grpSpLocks/>
          </p:cNvGrpSpPr>
          <p:nvPr userDrawn="1"/>
        </p:nvGrpSpPr>
        <p:grpSpPr bwMode="auto">
          <a:xfrm>
            <a:off x="144463" y="2320932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25840104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43615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3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76971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688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0" y="2190750"/>
            <a:ext cx="102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88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0" y="1336675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83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117704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9" y="627460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6" y="627460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14804"/>
      </p:ext>
    </p:extLst>
  </p:cSld>
  <p:clrMapOvr>
    <a:masterClrMapping/>
  </p:clrMapOvr>
  <p:transition>
    <p:pull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6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06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560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7191515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79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27/02/2017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4767263"/>
            <a:ext cx="37147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20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0815679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979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9" y="3657605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82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39" y="314327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97370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6599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3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41942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688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0" y="2190750"/>
            <a:ext cx="102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88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0" y="1336675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83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031337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367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9" y="627460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6" y="627460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54537"/>
      </p:ext>
    </p:extLst>
  </p:cSld>
  <p:clrMapOvr>
    <a:masterClrMapping/>
  </p:clrMapOvr>
  <p:transition>
    <p:pull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36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7595038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52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27/02/2017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4767263"/>
            <a:ext cx="37147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969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kumimoji="1" lang="zh-CN" altLang="en-US" smtClean="0">
                <a:solidFill>
                  <a:srgbClr val="262626">
                    <a:tint val="75000"/>
                  </a:srgbClr>
                </a:solidFill>
              </a:rPr>
              <a:pPr/>
              <a:t>2017/2/27</a:t>
            </a:fld>
            <a:endParaRPr kumimoji="1"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D8D8D8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8653013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5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1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11959"/>
            <a:ext cx="202565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7"/>
          <p:cNvSpPr>
            <a:spLocks/>
          </p:cNvSpPr>
          <p:nvPr userDrawn="1"/>
        </p:nvSpPr>
        <p:spPr bwMode="auto">
          <a:xfrm>
            <a:off x="395289" y="4686300"/>
            <a:ext cx="28749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685749">
              <a:defRPr/>
            </a:pP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7342192" y="4733927"/>
            <a:ext cx="1622425" cy="24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17" tIns="6668" rIns="55717" bIns="6668" anchor="ctr"/>
          <a:lstStyle/>
          <a:p>
            <a:pPr algn="ctr" defTabSz="685749">
              <a:lnSpc>
                <a:spcPts val="1050"/>
              </a:lnSpc>
              <a:defRPr/>
            </a:pP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8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14"/>
          <p:cNvGrpSpPr>
            <a:grpSpLocks/>
          </p:cNvGrpSpPr>
          <p:nvPr userDrawn="1"/>
        </p:nvGrpSpPr>
        <p:grpSpPr bwMode="auto">
          <a:xfrm>
            <a:off x="-396875" y="2570564"/>
            <a:ext cx="7200900" cy="2593181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059582"/>
            <a:ext cx="7772400" cy="85751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zh-CN" altLang="en-US" sz="30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02" y="2031693"/>
            <a:ext cx="396044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257156" indent="-25715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17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94158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8"/>
            <a:ext cx="8363938" cy="62068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70"/>
            <a:ext cx="8363938" cy="20056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06441"/>
      </p:ext>
    </p:extLst>
  </p:cSld>
  <p:clrMapOvr>
    <a:masterClrMapping/>
  </p:clrMapOvr>
  <p:transition>
    <p:cut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 userDrawn="1"/>
        </p:nvSpPr>
        <p:spPr bwMode="auto">
          <a:xfrm>
            <a:off x="8316917" y="4870849"/>
            <a:ext cx="827087" cy="19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685749" eaLnBrk="1" hangingPunct="1"/>
            <a:r>
              <a:rPr lang="en-US" altLang="zh-CN" sz="800" b="1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fld id="{E30E9B64-C3D1-4FC4-864B-5B38D9416DF6}" type="slidenum">
              <a:rPr lang="en-US" altLang="zh-CN" sz="800" b="1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defTabSz="685749" eaLnBrk="1" hangingPunct="1"/>
              <a:t>‹#›</a:t>
            </a:fld>
            <a:endParaRPr lang="zh-CN" altLang="en-US" sz="800" b="1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9" y="741973"/>
            <a:ext cx="8334920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257156" indent="-257156">
              <a:buSzPct val="100000"/>
              <a:buFontTx/>
              <a:buBlip>
                <a:blip r:embed="rId2"/>
              </a:buBlip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5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1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47430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1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11959"/>
            <a:ext cx="202565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/>
          </p:cNvSpPr>
          <p:nvPr/>
        </p:nvSpPr>
        <p:spPr bwMode="auto">
          <a:xfrm>
            <a:off x="4594229" y="1297603"/>
            <a:ext cx="1358545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en-US" altLang="zh-CN" sz="360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4122741" y="1987643"/>
            <a:ext cx="806711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en-US" altLang="zh-CN" sz="1400">
                <a:solidFill>
                  <a:srgbClr val="404040"/>
                </a:solidFill>
                <a:latin typeface="Arial Narrow" pitchFamily="34" charset="0"/>
                <a:ea typeface="宋体"/>
                <a:sym typeface="Arial Narrow" pitchFamily="34" charset="0"/>
              </a:rPr>
              <a:t>terima kasih</a:t>
            </a:r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3563938" y="1113253"/>
            <a:ext cx="692498" cy="4154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zh-CN" altLang="en-US" sz="2700">
                <a:solidFill>
                  <a:srgbClr val="404040"/>
                </a:solidFill>
                <a:ea typeface="宋体"/>
                <a:sym typeface="Arial" pitchFamily="34" charset="0"/>
              </a:rPr>
              <a:t>感謝</a:t>
            </a: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5270500" y="1958996"/>
            <a:ext cx="923330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zh-CN" altLang="en-US" sz="36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5476876" y="1135800"/>
            <a:ext cx="769442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zh-CN" altLang="en-US" sz="1200">
                <a:solidFill>
                  <a:srgbClr val="404040"/>
                </a:solidFill>
                <a:ea typeface="宋体"/>
                <a:sym typeface="Arial" pitchFamily="34" charset="0"/>
              </a:rPr>
              <a:t>ありがとう</a:t>
            </a: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3563940" y="1682432"/>
            <a:ext cx="418384" cy="2308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749">
              <a:defRPr/>
            </a:pPr>
            <a:r>
              <a:rPr lang="en-US" altLang="zh-CN" sz="150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10" name="Rectangle 37"/>
          <p:cNvSpPr>
            <a:spLocks/>
          </p:cNvSpPr>
          <p:nvPr userDrawn="1"/>
        </p:nvSpPr>
        <p:spPr bwMode="auto">
          <a:xfrm>
            <a:off x="395289" y="4686300"/>
            <a:ext cx="2874962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685749">
              <a:defRPr/>
            </a:pP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342192" y="4733927"/>
            <a:ext cx="1622425" cy="24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17" tIns="6668" rIns="55717" bIns="6668" anchor="ctr"/>
          <a:lstStyle/>
          <a:p>
            <a:pPr algn="ctr" defTabSz="685749">
              <a:lnSpc>
                <a:spcPts val="1050"/>
              </a:lnSpc>
              <a:defRPr/>
            </a:pPr>
            <a:r>
              <a:rPr lang="zh-CN" altLang="en-US" sz="80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8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9"/>
          <p:cNvGrpSpPr>
            <a:grpSpLocks/>
          </p:cNvGrpSpPr>
          <p:nvPr userDrawn="1"/>
        </p:nvGrpSpPr>
        <p:grpSpPr bwMode="auto">
          <a:xfrm>
            <a:off x="-396875" y="2570564"/>
            <a:ext cx="7200900" cy="2593181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051414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68574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</a:t>
            </a:r>
            <a:r>
              <a:rPr lang="en-US" altLang="zh-CN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1993-2015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558091" y="4842946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89" tIns="8890" rIns="74289" bIns="8890"/>
          <a:lstStyle/>
          <a:p>
            <a:pPr algn="just" defTabSz="685749"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②机密信息 严禁泄露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4" name="图片 13" descr="kingdee 金蝶 logo-01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761" y="-20537"/>
            <a:ext cx="2264771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1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8772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92672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3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52012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688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0" y="2190750"/>
            <a:ext cx="102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88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0" y="1336675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83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001885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083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9" y="627460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6" y="627460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74626"/>
      </p:ext>
    </p:extLst>
  </p:cSld>
  <p:clrMapOvr>
    <a:masterClrMapping/>
  </p:clrMapOvr>
  <p:transition>
    <p:pull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6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12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8"/>
            <a:ext cx="8363938" cy="62068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63"/>
            <a:ext cx="8363938" cy="2005677"/>
          </a:xfrm>
        </p:spPr>
        <p:txBody>
          <a:bodyPr/>
          <a:lstStyle>
            <a:lvl1pPr marL="460167" indent="-460167">
              <a:buFontTx/>
              <a:buBlip>
                <a:blip r:embed="rId3"/>
              </a:buBlip>
              <a:defRPr/>
            </a:lvl1pPr>
            <a:lvl2pPr marL="855278" indent="-395110">
              <a:buFontTx/>
              <a:buBlip>
                <a:blip r:embed="rId3"/>
              </a:buBlip>
              <a:defRPr/>
            </a:lvl2pPr>
            <a:lvl3pPr marL="1258322" indent="-403045">
              <a:buFontTx/>
              <a:buBlip>
                <a:blip r:embed="rId3"/>
              </a:buBlip>
              <a:defRPr/>
            </a:lvl3pPr>
            <a:lvl4pPr marL="1604241" indent="-345919">
              <a:buFontTx/>
              <a:buBlip>
                <a:blip r:embed="rId3"/>
              </a:buBlip>
              <a:defRPr/>
            </a:lvl4pPr>
            <a:lvl5pPr marL="1940640" indent="-336398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507184"/>
      </p:ext>
    </p:extLst>
  </p:cSld>
  <p:clrMapOvr>
    <a:masterClrMapping/>
  </p:clrMapOvr>
  <p:transition>
    <p:cut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39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480974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0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27/02/2017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4767263"/>
            <a:ext cx="37147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9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10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3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18015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688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0" y="2190750"/>
            <a:ext cx="102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88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0" y="1336675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83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446389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3689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9" y="627460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6" y="627460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66802"/>
      </p:ext>
    </p:extLst>
  </p:cSld>
  <p:clrMapOvr>
    <a:masterClrMapping/>
  </p:clrMapOvr>
  <p:transition>
    <p:pull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6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242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72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63"/>
            <a:ext cx="8363938" cy="2005677"/>
          </a:xfrm>
        </p:spPr>
        <p:txBody>
          <a:bodyPr/>
          <a:lstStyle>
            <a:lvl1pPr marL="460167" indent="-460167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278" indent="-395110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322" indent="-40304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241" indent="-345919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0640" indent="-336398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00754"/>
      </p:ext>
    </p:extLst>
  </p:cSld>
  <p:clrMapOvr>
    <a:masterClrMapping/>
  </p:clrMapOvr>
  <p:transition>
    <p:cut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3887192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6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27/02/2017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4767263"/>
            <a:ext cx="37147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056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ppt背景-0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9144000" cy="517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4730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Microsoft YaHei Bold" charset="-122"/>
              </a:rPr>
              <a:t>版权所有</a:t>
            </a:r>
            <a:r>
              <a:rPr lang="en-US" altLang="zh-CN" sz="7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©1993-</a:t>
            </a:r>
            <a:r>
              <a:rPr lang="en-US" altLang="zh-CN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2016</a:t>
            </a:r>
            <a:r>
              <a:rPr lang="zh-CN" altLang="en-US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 </a:t>
            </a:r>
            <a:r>
              <a:rPr lang="zh-CN" altLang="en-US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Microsoft YaHei Bold" charset="-122"/>
              </a:rPr>
              <a:t>金蝶国际软件集团有限公司</a:t>
            </a:r>
            <a:endParaRPr lang="zh-CN" altLang="en-US" sz="7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Microsoft YaHei Bold" charset="-122"/>
            </a:endParaRPr>
          </a:p>
        </p:txBody>
      </p:sp>
      <p:pic>
        <p:nvPicPr>
          <p:cNvPr id="6" name="图片 5" descr="kingdee 金蝶 logo-01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13" y="-20638"/>
            <a:ext cx="2265362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123658"/>
            <a:ext cx="6624736" cy="857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lang="zh-CN" altLang="en-US" sz="32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73411" y="2125188"/>
            <a:ext cx="358702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54304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03863603-919C-489F-B780-52F98CDC009D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907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卷页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20700"/>
          </a:xfrm>
          <a:prstGeom prst="rect">
            <a:avLst/>
          </a:prstGeom>
          <a:noFill/>
          <a:ln>
            <a:noFill/>
          </a:ln>
          <a:effectLst>
            <a:outerShdw blurRad="50800" dist="38100" dir="6000003" sx="100999" sy="100999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0310金蝶品牌下属logo-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4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23528" y="17716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</a:t>
            </a:r>
            <a:fld id="{CCB9019C-EE14-484E-A749-6B927C2AC5D7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796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pic>
        <p:nvPicPr>
          <p:cNvPr id="5" name="图片 4" descr="0310金蝶品牌下属logo-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3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8" y="17716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</a:t>
            </a:r>
            <a:fld id="{EB2D96E6-1979-421B-B93F-9F21F6952825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1633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图片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卷页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20700"/>
          </a:xfrm>
          <a:prstGeom prst="rect">
            <a:avLst/>
          </a:prstGeom>
          <a:noFill/>
          <a:ln>
            <a:noFill/>
          </a:ln>
          <a:effectLst>
            <a:outerShdw blurRad="50800" dist="38100" dir="6000003" sx="100999" sy="100999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 descr="0310金蝶品牌下属logo-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idx="1"/>
          </p:nvPr>
        </p:nvSpPr>
        <p:spPr>
          <a:xfrm>
            <a:off x="1792288" y="771550"/>
            <a:ext cx="5486400" cy="3168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23528" y="17716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</a:t>
            </a:r>
            <a:fld id="{0416AF7A-2A3B-4C99-B465-FAD5F11703D4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819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文字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卷页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20700"/>
          </a:xfrm>
          <a:prstGeom prst="rect">
            <a:avLst/>
          </a:prstGeom>
          <a:noFill/>
          <a:ln>
            <a:noFill/>
          </a:ln>
          <a:effectLst>
            <a:outerShdw blurRad="50800" dist="38100" dir="6000003" sx="100999" sy="100999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 descr="0310金蝶品牌下属logo-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sp>
        <p:nvSpPr>
          <p:cNvPr id="7" name="图片占位符 2"/>
          <p:cNvSpPr>
            <a:spLocks noGrp="1"/>
          </p:cNvSpPr>
          <p:nvPr>
            <p:ph type="pic" idx="1"/>
          </p:nvPr>
        </p:nvSpPr>
        <p:spPr>
          <a:xfrm>
            <a:off x="755976" y="915966"/>
            <a:ext cx="360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392" y="915566"/>
            <a:ext cx="3600000" cy="3600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23528" y="17716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</a:t>
            </a:r>
            <a:fld id="{8701FA9E-0CFB-421D-944E-5E064DE94686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4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ppt背景-0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9144000" cy="517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12"/>
          <p:cNvGrpSpPr>
            <a:grpSpLocks/>
          </p:cNvGrpSpPr>
          <p:nvPr userDrawn="1"/>
        </p:nvGrpSpPr>
        <p:grpSpPr bwMode="auto">
          <a:xfrm>
            <a:off x="4471988" y="1346200"/>
            <a:ext cx="3397250" cy="1797050"/>
            <a:chOff x="3491880" y="1283088"/>
            <a:chExt cx="2933387" cy="1551579"/>
          </a:xfrm>
        </p:grpSpPr>
        <p:sp>
          <p:nvSpPr>
            <p:cNvPr id="4" name="Rectangle 4"/>
            <p:cNvSpPr>
              <a:spLocks/>
            </p:cNvSpPr>
            <p:nvPr userDrawn="1"/>
          </p:nvSpPr>
          <p:spPr bwMode="auto">
            <a:xfrm>
              <a:off x="4521566" y="1438354"/>
              <a:ext cx="1803166" cy="73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sz="5400">
                  <a:solidFill>
                    <a:srgbClr val="262626"/>
                  </a:solidFill>
                  <a:latin typeface="Goudy Old Style" pitchFamily="18" charset="0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5" name="Rectangle 5"/>
            <p:cNvSpPr>
              <a:spLocks/>
            </p:cNvSpPr>
            <p:nvPr userDrawn="1"/>
          </p:nvSpPr>
          <p:spPr bwMode="auto">
            <a:xfrm>
              <a:off x="4050688" y="2195749"/>
              <a:ext cx="978727" cy="265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Arial Narrow" pitchFamily="34" charset="0"/>
                  <a:sym typeface="Arial Narrow" pitchFamily="34" charset="0"/>
                </a:rPr>
                <a:t>terima kasih</a:t>
              </a:r>
            </a:p>
          </p:txBody>
        </p:sp>
        <p:sp>
          <p:nvSpPr>
            <p:cNvPr id="6" name="Rectangle 6"/>
            <p:cNvSpPr>
              <a:spLocks/>
            </p:cNvSpPr>
            <p:nvPr userDrawn="1"/>
          </p:nvSpPr>
          <p:spPr bwMode="auto">
            <a:xfrm>
              <a:off x="3491880" y="1283088"/>
              <a:ext cx="898392" cy="539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4000">
                  <a:solidFill>
                    <a:srgbClr val="262626"/>
                  </a:solidFill>
                  <a:sym typeface="Arial" pitchFamily="34" charset="0"/>
                </a:rPr>
                <a:t>感謝</a:t>
              </a:r>
            </a:p>
          </p:txBody>
        </p:sp>
        <p:sp>
          <p:nvSpPr>
            <p:cNvPr id="7" name="Rectangle 7"/>
            <p:cNvSpPr>
              <a:spLocks/>
            </p:cNvSpPr>
            <p:nvPr userDrawn="1"/>
          </p:nvSpPr>
          <p:spPr bwMode="auto">
            <a:xfrm>
              <a:off x="5199183" y="2099618"/>
              <a:ext cx="1225080" cy="735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540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8" name="Rectangle 8"/>
            <p:cNvSpPr>
              <a:spLocks/>
            </p:cNvSpPr>
            <p:nvPr userDrawn="1"/>
          </p:nvSpPr>
          <p:spPr bwMode="auto">
            <a:xfrm>
              <a:off x="5404367" y="1336687"/>
              <a:ext cx="1020900" cy="245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>
                  <a:solidFill>
                    <a:srgbClr val="262626"/>
                  </a:solidFill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9" name="Rectangle 9"/>
            <p:cNvSpPr>
              <a:spLocks/>
            </p:cNvSpPr>
            <p:nvPr userDrawn="1"/>
          </p:nvSpPr>
          <p:spPr bwMode="auto">
            <a:xfrm>
              <a:off x="3491887" y="1869803"/>
              <a:ext cx="596650" cy="31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sz="2400">
                  <a:solidFill>
                    <a:srgbClr val="262626"/>
                  </a:solidFill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1" name="图片 12" descr="kingdee 金蝶 logo-01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13" y="-20638"/>
            <a:ext cx="2265362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 userDrawn="1"/>
        </p:nvSpPr>
        <p:spPr bwMode="auto">
          <a:xfrm>
            <a:off x="6694488" y="48180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  <a:defRPr/>
            </a:pPr>
            <a:r>
              <a:rPr kumimoji="0" lang="zh-CN" altLang="en-US" sz="70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</a:p>
        </p:txBody>
      </p:sp>
      <p:sp>
        <p:nvSpPr>
          <p:cNvPr id="14" name="Rectangle 37"/>
          <p:cNvSpPr>
            <a:spLocks/>
          </p:cNvSpPr>
          <p:nvPr userDrawn="1"/>
        </p:nvSpPr>
        <p:spPr bwMode="auto">
          <a:xfrm>
            <a:off x="4730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Microsoft YaHei Bold" charset="-122"/>
              </a:rPr>
              <a:t>版权所有</a:t>
            </a:r>
            <a:r>
              <a:rPr lang="en-US" altLang="zh-CN" sz="7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©1993-</a:t>
            </a:r>
            <a:r>
              <a:rPr lang="en-US" altLang="zh-CN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2016</a:t>
            </a:r>
            <a:r>
              <a:rPr lang="zh-CN" altLang="en-US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Helvetica Neue" pitchFamily="2" charset="0"/>
              </a:rPr>
              <a:t> </a:t>
            </a:r>
            <a:r>
              <a:rPr lang="zh-CN" altLang="en-US" sz="7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Microsoft YaHei Bold" charset="-122"/>
              </a:rPr>
              <a:t>金蝶国际软件集团有限公司</a:t>
            </a:r>
            <a:endParaRPr lang="zh-CN" altLang="en-US" sz="7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Microsoft YaHei 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2383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777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866" indent="-3428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558091" y="4842946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89" tIns="8890" rIns="74289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8" name="图片 17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65" y="442770"/>
            <a:ext cx="2025099" cy="504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44963" y="2321154"/>
            <a:ext cx="6371254" cy="3058908"/>
            <a:chOff x="395536" y="2897458"/>
            <a:chExt cx="4549883" cy="2184448"/>
          </a:xfrm>
        </p:grpSpPr>
        <p:pic>
          <p:nvPicPr>
            <p:cNvPr id="10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64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67"/>
            <a:ext cx="4115872" cy="2134431"/>
          </a:xfrm>
        </p:spPr>
        <p:txBody>
          <a:bodyPr/>
          <a:lstStyle>
            <a:lvl1pPr marL="339823" indent="-339823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035" indent="-325277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356" indent="-28825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065" indent="-273709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5320" indent="-280321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67"/>
            <a:ext cx="4115872" cy="2134431"/>
          </a:xfrm>
        </p:spPr>
        <p:txBody>
          <a:bodyPr/>
          <a:lstStyle>
            <a:lvl1pPr marL="347758" indent="-347758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035" indent="-339823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289" indent="-302801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065" indent="-26577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5320" indent="-273709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15962"/>
      </p:ext>
    </p:extLst>
  </p:cSld>
  <p:clrMapOvr>
    <a:masterClrMapping/>
  </p:clrMapOvr>
  <p:transition>
    <p:cut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866" indent="-342866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第二级</a:t>
            </a:r>
          </a:p>
          <a:p>
            <a:pPr lvl="2"/>
            <a:r>
              <a:rPr kumimoji="1" lang="zh-CN" altLang="en-US" smtClean="0"/>
              <a:t>第三级</a:t>
            </a:r>
          </a:p>
          <a:p>
            <a:pPr lvl="3"/>
            <a:r>
              <a:rPr kumimoji="1" lang="zh-CN" altLang="en-US" smtClean="0"/>
              <a:t>第四级</a:t>
            </a:r>
          </a:p>
          <a:p>
            <a:pPr lvl="4"/>
            <a:r>
              <a:rPr kumimoji="1" lang="zh-CN" altLang="en-US" smtClean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2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7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777" cy="5143500"/>
          </a:xfrm>
          <a:prstGeom prst="rect">
            <a:avLst/>
          </a:prstGeom>
        </p:spPr>
      </p:pic>
      <p:sp>
        <p:nvSpPr>
          <p:cNvPr id="6" name="Rectangle 4"/>
          <p:cNvSpPr>
            <a:spLocks/>
          </p:cNvSpPr>
          <p:nvPr/>
        </p:nvSpPr>
        <p:spPr bwMode="auto">
          <a:xfrm>
            <a:off x="4521570" y="1436547"/>
            <a:ext cx="181139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Goudy Old Style" pitchFamily="18" charset="0"/>
                <a:ea typeface="宋体" charset="0"/>
                <a:cs typeface="Helvetica Neue UltraLight" charset="0"/>
                <a:sym typeface="Helvetica Neue UltraLight" charset="0"/>
              </a:rPr>
              <a:t>Thanks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4050689" y="2190146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charset="0"/>
                <a:ea typeface="宋体" charset="0"/>
                <a:cs typeface="Arial Narrow" charset="0"/>
                <a:sym typeface="Arial Narrow" charset="0"/>
              </a:rPr>
              <a:t>terima kasih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3491881" y="1275606"/>
            <a:ext cx="9233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-122"/>
                <a:sym typeface="Arial" charset="0"/>
              </a:rPr>
              <a:t>感謝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5199184" y="2097810"/>
            <a:ext cx="123110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  <a:cs typeface="Microsoft YaHei Bold" charset="0"/>
                <a:sym typeface="Microsoft YaHei Bold" charset="0"/>
              </a:rPr>
              <a:t>谢谢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5404367" y="1336086"/>
            <a:ext cx="10259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-122"/>
                <a:sym typeface="Arial" charset="0"/>
              </a:rPr>
              <a:t>ありがとう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3491890" y="1873467"/>
            <a:ext cx="860813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0"/>
                <a:cs typeface="Thonburi" charset="0"/>
                <a:sym typeface="Arial" charset="0"/>
              </a:rPr>
              <a:t>ขอบคุณ</a:t>
            </a:r>
          </a:p>
        </p:txBody>
      </p:sp>
      <p:sp>
        <p:nvSpPr>
          <p:cNvPr id="18" name="Rectangle 37"/>
          <p:cNvSpPr>
            <a:spLocks/>
          </p:cNvSpPr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pic>
        <p:nvPicPr>
          <p:cNvPr id="20" name="图片 19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65" y="442770"/>
            <a:ext cx="2025099" cy="504000"/>
          </a:xfrm>
          <a:prstGeom prst="rect">
            <a:avLst/>
          </a:prstGeom>
        </p:spPr>
      </p:pic>
      <p:sp>
        <p:nvSpPr>
          <p:cNvPr id="21" name="Text Box 2"/>
          <p:cNvSpPr txBox="1">
            <a:spLocks noChangeArrowheads="1"/>
          </p:cNvSpPr>
          <p:nvPr userDrawn="1"/>
        </p:nvSpPr>
        <p:spPr bwMode="auto">
          <a:xfrm>
            <a:off x="7558091" y="4842946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89" tIns="8890" rIns="74289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44963" y="2321154"/>
            <a:ext cx="6371254" cy="3058908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7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66" indent="0" algn="ctr">
              <a:buNone/>
              <a:defRPr sz="1500"/>
            </a:lvl2pPr>
            <a:lvl3pPr marL="685732" indent="0" algn="ctr">
              <a:buNone/>
              <a:defRPr sz="140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31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srgbClr val="000000">
                    <a:tint val="75000"/>
                  </a:srgbClr>
                </a:solidFill>
              </a:rPr>
              <a:pPr/>
              <a:t>27/02/2017</a:t>
            </a:fld>
            <a:endParaRPr lang="id-ID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7" y="4767264"/>
            <a:ext cx="371475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fld id="{BD3C9449-514E-4F2F-BDF6-E5528CC1E8B5}" type="slidenum">
              <a:rPr lang="id-ID" sz="2000" smtClean="0">
                <a:solidFill>
                  <a:srgbClr val="000000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853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33339"/>
            <a:ext cx="7056438" cy="45601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627461"/>
            <a:ext cx="8424862" cy="382547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929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713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6777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1" y="2312522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558087" y="4842944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8890" rIns="74295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8" name="图片 17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65" y="442770"/>
            <a:ext cx="2025099" cy="504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44962" y="2321154"/>
            <a:ext cx="6371254" cy="3058908"/>
            <a:chOff x="395536" y="2897458"/>
            <a:chExt cx="4549883" cy="2184448"/>
          </a:xfrm>
        </p:grpSpPr>
        <p:pic>
          <p:nvPicPr>
            <p:cNvPr id="10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33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第二级</a:t>
            </a:r>
          </a:p>
          <a:p>
            <a:pPr lvl="2"/>
            <a:r>
              <a:rPr kumimoji="1" lang="zh-CN" altLang="en-US" smtClean="0"/>
              <a:t>第三级</a:t>
            </a:r>
          </a:p>
          <a:p>
            <a:pPr lvl="3"/>
            <a:r>
              <a:rPr kumimoji="1" lang="zh-CN" altLang="en-US" smtClean="0"/>
              <a:t>第四级</a:t>
            </a:r>
          </a:p>
          <a:p>
            <a:pPr lvl="4"/>
            <a:r>
              <a:rPr kumimoji="1" lang="zh-CN" altLang="en-US" smtClean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1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6777" cy="5143500"/>
          </a:xfrm>
          <a:prstGeom prst="rect">
            <a:avLst/>
          </a:prstGeom>
        </p:spPr>
      </p:pic>
      <p:sp>
        <p:nvSpPr>
          <p:cNvPr id="6" name="Rectangle 4"/>
          <p:cNvSpPr>
            <a:spLocks/>
          </p:cNvSpPr>
          <p:nvPr/>
        </p:nvSpPr>
        <p:spPr bwMode="auto">
          <a:xfrm>
            <a:off x="4521566" y="1436546"/>
            <a:ext cx="181139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Goudy Old Style" pitchFamily="18" charset="0"/>
                <a:ea typeface="宋体" charset="0"/>
                <a:cs typeface="Helvetica Neue UltraLight" charset="0"/>
                <a:sym typeface="Helvetica Neue UltraLight" charset="0"/>
              </a:rPr>
              <a:t>Thanks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4050688" y="2190146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charset="0"/>
                <a:ea typeface="宋体" charset="0"/>
                <a:cs typeface="Arial Narrow" charset="0"/>
                <a:sym typeface="Arial Narrow" charset="0"/>
              </a:rPr>
              <a:t>terima kasih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3491880" y="1275606"/>
            <a:ext cx="9233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-122"/>
                <a:sym typeface="Arial" charset="0"/>
              </a:rPr>
              <a:t>感謝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5199183" y="2097810"/>
            <a:ext cx="123110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  <a:cs typeface="Microsoft YaHei Bold" charset="0"/>
                <a:sym typeface="Microsoft YaHei Bold" charset="0"/>
              </a:rPr>
              <a:t>谢谢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5404367" y="1336086"/>
            <a:ext cx="10259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-122"/>
                <a:sym typeface="Arial" charset="0"/>
              </a:rPr>
              <a:t>ありがとう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3491887" y="1875390"/>
            <a:ext cx="8511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宋体" charset="0"/>
                <a:cs typeface="Thonburi" charset="0"/>
                <a:sym typeface="Arial" charset="0"/>
              </a:rPr>
              <a:t>ขอบคุณ</a:t>
            </a:r>
          </a:p>
        </p:txBody>
      </p:sp>
      <p:sp>
        <p:nvSpPr>
          <p:cNvPr id="18" name="Rectangle 37"/>
          <p:cNvSpPr>
            <a:spLocks/>
          </p:cNvSpPr>
          <p:nvPr userDrawn="1"/>
        </p:nvSpPr>
        <p:spPr bwMode="auto">
          <a:xfrm>
            <a:off x="256460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©1993-2012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件（中国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）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有</a:t>
            </a: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pic>
        <p:nvPicPr>
          <p:cNvPr id="20" name="图片 19" descr="20120325大品牌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365" y="442770"/>
            <a:ext cx="2025099" cy="504000"/>
          </a:xfrm>
          <a:prstGeom prst="rect">
            <a:avLst/>
          </a:prstGeom>
        </p:spPr>
      </p:pic>
      <p:sp>
        <p:nvSpPr>
          <p:cNvPr id="21" name="Text Box 2"/>
          <p:cNvSpPr txBox="1">
            <a:spLocks noChangeArrowheads="1"/>
          </p:cNvSpPr>
          <p:nvPr userDrawn="1"/>
        </p:nvSpPr>
        <p:spPr bwMode="auto">
          <a:xfrm>
            <a:off x="7558087" y="4842944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8890" rIns="74295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 内部公开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44962" y="2321154"/>
            <a:ext cx="6371254" cy="3058908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23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58259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3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6114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19465"/>
            <a:ext cx="4115872" cy="698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8" indent="0">
              <a:buNone/>
              <a:defRPr sz="1600" b="1"/>
            </a:lvl4pPr>
            <a:lvl5pPr marL="1827904" indent="0">
              <a:buNone/>
              <a:defRPr sz="1600" b="1"/>
            </a:lvl5pPr>
            <a:lvl6pPr marL="2284880" indent="0">
              <a:buNone/>
              <a:defRPr sz="1600" b="1"/>
            </a:lvl6pPr>
            <a:lvl7pPr marL="2741856" indent="0">
              <a:buNone/>
              <a:defRPr sz="1600" b="1"/>
            </a:lvl7pPr>
            <a:lvl8pPr marL="3198832" indent="0">
              <a:buNone/>
              <a:defRPr sz="1600" b="1"/>
            </a:lvl8pPr>
            <a:lvl9pPr marL="36558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00208"/>
            <a:ext cx="4114800" cy="1860253"/>
          </a:xfrm>
        </p:spPr>
        <p:txBody>
          <a:bodyPr/>
          <a:lstStyle>
            <a:lvl1pPr marL="281643" indent="-281643">
              <a:buFontTx/>
              <a:buBlip>
                <a:blip r:embed="rId2"/>
              </a:buBlip>
              <a:defRPr sz="2300"/>
            </a:lvl1pPr>
            <a:lvl2pPr marL="561965" indent="-265776">
              <a:buFontTx/>
              <a:buBlip>
                <a:blip r:embed="rId2"/>
              </a:buBlip>
              <a:defRPr sz="2000"/>
            </a:lvl2pPr>
            <a:lvl3pPr marL="813196" indent="-243297">
              <a:buFontTx/>
              <a:buBlip>
                <a:blip r:embed="rId2"/>
              </a:buBlip>
              <a:defRPr sz="1800"/>
            </a:lvl3pPr>
            <a:lvl4pPr marL="1049882" indent="-228753">
              <a:buFontTx/>
              <a:buBlip>
                <a:blip r:embed="rId2"/>
              </a:buBlip>
              <a:defRPr sz="1700"/>
            </a:lvl4pPr>
            <a:lvl5pPr marL="1278634" indent="-206274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619465"/>
            <a:ext cx="4115872" cy="698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8" indent="0">
              <a:buNone/>
              <a:defRPr sz="1600" b="1"/>
            </a:lvl4pPr>
            <a:lvl5pPr marL="1827904" indent="0">
              <a:buNone/>
              <a:defRPr sz="1600" b="1"/>
            </a:lvl5pPr>
            <a:lvl6pPr marL="2284880" indent="0">
              <a:buNone/>
              <a:defRPr sz="1600" b="1"/>
            </a:lvl6pPr>
            <a:lvl7pPr marL="2741856" indent="0">
              <a:buNone/>
              <a:defRPr sz="1600" b="1"/>
            </a:lvl7pPr>
            <a:lvl8pPr marL="3198832" indent="0">
              <a:buNone/>
              <a:defRPr sz="1600" b="1"/>
            </a:lvl8pPr>
            <a:lvl9pPr marL="36558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600208"/>
            <a:ext cx="4115872" cy="1860253"/>
          </a:xfrm>
        </p:spPr>
        <p:txBody>
          <a:bodyPr/>
          <a:lstStyle>
            <a:lvl1pPr marL="296188" indent="-296188">
              <a:buFontTx/>
              <a:buBlip>
                <a:blip r:embed="rId2"/>
              </a:buBlip>
              <a:defRPr sz="2300"/>
            </a:lvl1pPr>
            <a:lvl2pPr marL="569898" indent="-273709">
              <a:buFontTx/>
              <a:buBlip>
                <a:blip r:embed="rId2"/>
              </a:buBlip>
              <a:defRPr sz="2000"/>
            </a:lvl2pPr>
            <a:lvl3pPr marL="821129" indent="-244619">
              <a:buFontTx/>
              <a:buBlip>
                <a:blip r:embed="rId2"/>
              </a:buBlip>
              <a:defRPr sz="1800"/>
            </a:lvl3pPr>
            <a:lvl4pPr marL="1049882" indent="-236687">
              <a:buFontTx/>
              <a:buBlip>
                <a:blip r:embed="rId2"/>
              </a:buBlip>
              <a:defRPr sz="1700"/>
            </a:lvl4pPr>
            <a:lvl5pPr marL="1278634" indent="-220820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72654"/>
      </p:ext>
    </p:extLst>
  </p:cSld>
  <p:clrMapOvr>
    <a:masterClrMapping/>
  </p:clrMapOvr>
  <p:transition>
    <p:cut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0" y="1436688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0" y="2190750"/>
            <a:ext cx="102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88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0" y="1336675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0" y="187483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5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42913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88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5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086831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701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9" y="627460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6" y="627460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06183"/>
      </p:ext>
    </p:extLst>
  </p:cSld>
  <p:clrMapOvr>
    <a:masterClrMapping/>
  </p:clrMapOvr>
  <p:transition>
    <p:pull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6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51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11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69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27/02/2017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4767263"/>
            <a:ext cx="37147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2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4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88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0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8" tIns="43900" rIns="87798" bIns="43900"/>
          <a:lstStyle/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88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0395462"/>
              </p:ext>
            </p:extLst>
          </p:nvPr>
        </p:nvGraphicFramePr>
        <p:xfrm>
          <a:off x="4704916" y="5362963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4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81.xml"/><Relationship Id="rId7" Type="http://schemas.openxmlformats.org/officeDocument/2006/relationships/theme" Target="../theme/theme1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83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82.xml"/><Relationship Id="rId9" Type="http://schemas.openxmlformats.org/officeDocument/2006/relationships/image" Target="../media/image37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theme" Target="../theme/theme12.xml"/><Relationship Id="rId9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.png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2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png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2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2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.png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1.png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1" y="757252"/>
            <a:ext cx="8407400" cy="38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9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80" name="TextBox 12"/>
          <p:cNvSpPr txBox="1">
            <a:spLocks noChangeArrowheads="1"/>
          </p:cNvSpPr>
          <p:nvPr/>
        </p:nvSpPr>
        <p:spPr bwMode="auto">
          <a:xfrm>
            <a:off x="8532813" y="4800600"/>
            <a:ext cx="512762" cy="23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4" tIns="45702" rIns="91404" bIns="45702">
            <a:spAutoFit/>
          </a:bodyPr>
          <a:lstStyle/>
          <a:p>
            <a:pPr>
              <a:defRPr/>
            </a:pPr>
            <a:r>
              <a:rPr lang="en-US" altLang="zh-CN" sz="900" b="1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EC097EE8-63AE-487C-ABE0-D2C165AC17F9}" type="slidenum">
              <a:rPr lang="en-US" altLang="zh-CN" sz="900" b="1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>
                <a:defRPr/>
              </a:pPr>
              <a:t>‹#›</a:t>
            </a:fld>
            <a:endParaRPr lang="zh-CN" altLang="en-US" sz="900" b="1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defTabSz="457018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01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01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01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01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018" algn="l" defTabSz="45701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035" algn="l" defTabSz="45701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052" algn="l" defTabSz="45701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070" algn="l" defTabSz="45701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764" indent="-342764" algn="l" defTabSz="457018" rtl="0" eaLnBrk="0" fontAlgn="base" hangingPunct="0">
        <a:spcBef>
          <a:spcPct val="20000"/>
        </a:spcBef>
        <a:spcAft>
          <a:spcPct val="0"/>
        </a:spcAft>
        <a:buBlip>
          <a:blip r:embed="rId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654" indent="-285636" algn="l" defTabSz="45701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2544" indent="-228509" algn="l" defTabSz="45701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599562" indent="-228509" algn="l" defTabSz="45701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6580" indent="-228509" algn="l" defTabSz="45701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3598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5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32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50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0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8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6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4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41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5"/>
          <p:cNvSpPr>
            <a:spLocks noGrp="1"/>
          </p:cNvSpPr>
          <p:nvPr>
            <p:ph type="ftr" sz="quarter" idx="3"/>
          </p:nvPr>
        </p:nvSpPr>
        <p:spPr>
          <a:xfrm>
            <a:off x="8316913" y="4805363"/>
            <a:ext cx="576262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700" b="1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16E25796-3078-4A31-BAC4-7CC1737AE68A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91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Blip>
          <a:blip r:embed="rId9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29" y="757153"/>
            <a:ext cx="8408219" cy="3837475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第四级</a:t>
            </a:r>
            <a:endParaRPr kumimoji="1" lang="en-US" altLang="zh-CN" dirty="0" smtClean="0"/>
          </a:p>
          <a:p>
            <a:pPr lvl="4"/>
            <a:r>
              <a:rPr kumimoji="1"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000000">
                  <a:tint val="75000"/>
                </a:srgbClr>
              </a:solidFill>
              <a:latin typeface="宋体" charset="-122"/>
              <a:ea typeface="宋体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000000">
                  <a:tint val="75000"/>
                </a:srgbClr>
              </a:solidFill>
              <a:latin typeface="宋体" charset="-122"/>
              <a:ea typeface="宋体" charset="-122"/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"/>
            <a:ext cx="9144000" cy="520095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228190" y="4823473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89" tIns="8890" rIns="74289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④内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533" y="2"/>
            <a:ext cx="7108327" cy="520096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32443" y="4800206"/>
            <a:ext cx="512895" cy="2308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altLang="zh-CN" sz="9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P</a:t>
            </a:r>
            <a:fld id="{FED1A94F-D130-4010-A83B-0DB519D7607E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pPr/>
              <a:t>‹#›</a:t>
            </a:fld>
            <a:endParaRPr lang="zh-CN" altLang="en-US" sz="9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8" name="图片 17" descr="0310金蝶品牌下属logo-00.pn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3998" y="116050"/>
            <a:ext cx="1097755" cy="288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452324" y="4587975"/>
            <a:ext cx="1229429" cy="600670"/>
            <a:chOff x="6559883" y="4147099"/>
            <a:chExt cx="2316937" cy="1132002"/>
          </a:xfrm>
        </p:grpSpPr>
        <p:pic>
          <p:nvPicPr>
            <p:cNvPr id="20" name="图片 19" descr="PPT C Lego.pn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6006" y="4172857"/>
              <a:ext cx="1510814" cy="1106244"/>
            </a:xfrm>
            <a:prstGeom prst="rect">
              <a:avLst/>
            </a:prstGeom>
          </p:spPr>
        </p:pic>
        <p:pic>
          <p:nvPicPr>
            <p:cNvPr id="21" name="图片 20" descr="PPT C-orang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9883" y="4147099"/>
              <a:ext cx="1106244" cy="110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06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154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866" indent="-342866" algn="l" defTabSz="457154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12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742877" indent="-285722" algn="l" defTabSz="457154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142887" indent="-228576" algn="l" defTabSz="457154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1600040" indent="-228576" algn="l" defTabSz="457154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057195" indent="-228576" algn="l" defTabSz="457154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2514348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28" y="757149"/>
            <a:ext cx="8408219" cy="383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第四级</a:t>
            </a:r>
            <a:endParaRPr kumimoji="1" lang="en-US" altLang="zh-CN" dirty="0" smtClean="0"/>
          </a:p>
          <a:p>
            <a:pPr lvl="4"/>
            <a:r>
              <a:rPr kumimoji="1"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000000">
                  <a:tint val="75000"/>
                </a:srgbClr>
              </a:solidFill>
              <a:latin typeface="宋体" charset="-122"/>
              <a:ea typeface="宋体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000000">
                  <a:tint val="75000"/>
                </a:srgbClr>
              </a:solidFill>
              <a:latin typeface="宋体" charset="-122"/>
              <a:ea typeface="宋体" charset="-122"/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"/>
            <a:ext cx="9144000" cy="520095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228186" y="4823472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8890" rIns="74295" bIns="8890"/>
          <a:lstStyle/>
          <a:p>
            <a:pPr algn="just">
              <a:lnSpc>
                <a:spcPts val="1400"/>
              </a:lnSpc>
            </a:pP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④内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529" y="2"/>
            <a:ext cx="7108327" cy="52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32441" y="4800206"/>
            <a:ext cx="51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P</a:t>
            </a:r>
            <a:fld id="{FED1A94F-D130-4010-A83B-0DB519D7607E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pPr/>
              <a:t>‹#›</a:t>
            </a:fld>
            <a:endParaRPr lang="zh-CN" altLang="en-US" sz="9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8" name="图片 17" descr="0310金蝶品牌下属logo-00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3994" y="116050"/>
            <a:ext cx="1097755" cy="288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452320" y="4587974"/>
            <a:ext cx="1229429" cy="600670"/>
            <a:chOff x="6559883" y="4147099"/>
            <a:chExt cx="2316937" cy="1132002"/>
          </a:xfrm>
        </p:grpSpPr>
        <p:pic>
          <p:nvPicPr>
            <p:cNvPr id="20" name="图片 19" descr="PPT C Lego.pn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6006" y="4172857"/>
              <a:ext cx="1510814" cy="1106244"/>
            </a:xfrm>
            <a:prstGeom prst="rect">
              <a:avLst/>
            </a:prstGeom>
          </p:spPr>
        </p:pic>
        <p:pic>
          <p:nvPicPr>
            <p:cNvPr id="21" name="图片 20" descr="PPT C-oran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9883" y="4147099"/>
              <a:ext cx="1106244" cy="110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6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200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900" indent="-342900" algn="l" defTabSz="457200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9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38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2017/2/27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3" y="4822825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3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5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03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8"/>
            <a:ext cx="8363938" cy="6206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68" y="1085864"/>
            <a:ext cx="8363937" cy="2005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040404"/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17" y="4707658"/>
            <a:ext cx="2032000" cy="3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0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</p:sldLayoutIdLst>
  <p:transition>
    <p:cut/>
  </p:transition>
  <p:txStyles>
    <p:titleStyle>
      <a:lvl1pPr algn="l" defTabSz="91395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167" indent="-460167" algn="l" defTabSz="913952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278" indent="-395110" algn="l" defTabSz="913952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322" indent="-403045" algn="l" defTabSz="913952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241" indent="-345919" algn="l" defTabSz="913952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0640" indent="-336398" algn="l" defTabSz="913952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368" indent="-228488" algn="l" defTabSz="9139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44" indent="-228488" algn="l" defTabSz="9139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20" indent="-228488" algn="l" defTabSz="9139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6" indent="-228488" algn="l" defTabSz="9139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6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52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28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04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80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56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32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09" algn="l" defTabSz="9139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1" y="33339"/>
            <a:ext cx="7056438" cy="45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627462"/>
            <a:ext cx="8424862" cy="382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82" name="Line 58"/>
          <p:cNvSpPr>
            <a:spLocks noChangeShapeType="1"/>
          </p:cNvSpPr>
          <p:nvPr/>
        </p:nvSpPr>
        <p:spPr bwMode="auto">
          <a:xfrm>
            <a:off x="395312" y="4786313"/>
            <a:ext cx="83407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lIns="91404" tIns="45702" rIns="91404" bIns="45702"/>
          <a:lstStyle/>
          <a:p>
            <a:pPr>
              <a:defRPr/>
            </a:pPr>
            <a:endParaRPr lang="zh-CN" altLang="en-US" sz="200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1083" name="Rectangle 59"/>
          <p:cNvSpPr>
            <a:spLocks noChangeArrowheads="1"/>
          </p:cNvSpPr>
          <p:nvPr/>
        </p:nvSpPr>
        <p:spPr bwMode="auto">
          <a:xfrm>
            <a:off x="8315325" y="4839892"/>
            <a:ext cx="577850" cy="20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4" tIns="45702" rIns="91404" bIns="45702"/>
          <a:lstStyle/>
          <a:p>
            <a:pPr algn="ctr">
              <a:defRPr/>
            </a:pPr>
            <a:r>
              <a:rPr kumimoji="1" lang="en-US" altLang="zh-CN" sz="1200" b="1">
                <a:solidFill>
                  <a:srgbClr val="777777"/>
                </a:solidFill>
                <a:latin typeface="微软雅黑" pitchFamily="34" charset="-122"/>
              </a:rPr>
              <a:t>P</a:t>
            </a:r>
            <a:fld id="{12935F7E-E07F-48C0-9502-CBC8D6B15BD1}" type="slidenum">
              <a:rPr kumimoji="1" lang="en-US" altLang="zh-TW" sz="1200" b="1">
                <a:solidFill>
                  <a:srgbClr val="777777"/>
                </a:solidFill>
                <a:latin typeface="微软雅黑" pitchFamily="34" charset="-122"/>
              </a:rPr>
              <a:pPr algn="ctr">
                <a:defRPr/>
              </a:pPr>
              <a:t>‹#›</a:t>
            </a:fld>
            <a:endParaRPr kumimoji="1" lang="en-US" altLang="zh-TW" sz="1200" b="1">
              <a:solidFill>
                <a:srgbClr val="777777"/>
              </a:solidFill>
              <a:latin typeface="微软雅黑" pitchFamily="34" charset="-122"/>
            </a:endParaRPr>
          </a:p>
        </p:txBody>
      </p:sp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250825" y="4839901"/>
            <a:ext cx="3168650" cy="246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04" tIns="45702" rIns="91404" bIns="45702"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版权所有 </a:t>
            </a:r>
            <a:r>
              <a:rPr lang="en-US" altLang="zh-CN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©1993-2011 </a:t>
            </a:r>
            <a:r>
              <a:rPr lang="zh-CN" altLang="en-US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金蝶国际软件集团有限公司</a:t>
            </a:r>
          </a:p>
        </p:txBody>
      </p:sp>
    </p:spTree>
    <p:extLst>
      <p:ext uri="{BB962C8B-B14F-4D97-AF65-F5344CB8AC3E}">
        <p14:creationId xmlns:p14="http://schemas.microsoft.com/office/powerpoint/2010/main" val="201887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微软雅黑" pitchFamily="34" charset="-122"/>
          <a:cs typeface="微软雅黑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5pPr>
      <a:lvl6pPr marL="457018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6pPr>
      <a:lvl7pPr marL="914035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7pPr>
      <a:lvl8pPr marL="1371052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8pPr>
      <a:lvl9pPr marL="1828070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9pPr>
    </p:titleStyle>
    <p:bodyStyle>
      <a:lvl1pPr marL="342764" indent="-342764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654" indent="-285636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544" indent="-228509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599562" indent="-228509" algn="l" rtl="0" eaLnBrk="0" fontAlgn="base" hangingPunct="0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–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4pPr>
      <a:lvl5pPr marL="2056580" indent="-228509" algn="l" rtl="0" eaLnBrk="0" fontAlgn="base" hangingPunct="0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5pPr>
      <a:lvl6pPr marL="2513598" indent="-228509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6pPr>
      <a:lvl7pPr marL="2970615" indent="-228509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7pPr>
      <a:lvl8pPr marL="3427632" indent="-228509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8pPr>
      <a:lvl9pPr marL="3884650" indent="-228509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9pPr>
    </p:bodyStyle>
    <p:otherStyle>
      <a:defPPr>
        <a:defRPr lang="zh-CN"/>
      </a:defPPr>
      <a:lvl1pPr marL="0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0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8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6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4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41" algn="l" defTabSz="9140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552" y="757163"/>
            <a:ext cx="8408219" cy="3837475"/>
          </a:xfrm>
          <a:prstGeom prst="rect">
            <a:avLst/>
          </a:prstGeom>
        </p:spPr>
        <p:txBody>
          <a:bodyPr vert="horz" lIns="91404" tIns="45702" rIns="91404" bIns="45702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第四级</a:t>
            </a:r>
            <a:endParaRPr kumimoji="1" lang="en-US" altLang="zh-CN" dirty="0" smtClean="0"/>
          </a:p>
          <a:p>
            <a:pPr lvl="4"/>
            <a:r>
              <a:rPr kumimoji="1"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04" tIns="45702" rIns="91404" bIns="4570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BE859-18DA-AA47-857F-8A8E3938ED6C}" type="datetimeFigureOut">
              <a:rPr kumimoji="1"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2017/2/27</a:t>
            </a:fld>
            <a:endParaRPr kumimoji="1"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04" tIns="45702" rIns="91404" bIns="4570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228193" y="4823472"/>
            <a:ext cx="1622425" cy="2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65" tIns="8886" rIns="74265" bIns="8886"/>
          <a:lstStyle/>
          <a:p>
            <a:pPr algn="just">
              <a:lnSpc>
                <a:spcPts val="1400"/>
              </a:lnSpc>
            </a:pPr>
            <a:r>
              <a:rPr lang="zh-CN" altLang="en-US" sz="90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④内</a:t>
            </a:r>
            <a:r>
              <a:rPr lang="zh-CN" altLang="en-US" sz="9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部公开 请勿外传</a:t>
            </a:r>
            <a:endParaRPr lang="zh-CN" altLang="zh-CN" sz="9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3543" y="2"/>
            <a:ext cx="7108327" cy="520096"/>
          </a:xfrm>
          <a:prstGeom prst="rect">
            <a:avLst/>
          </a:prstGeom>
        </p:spPr>
        <p:txBody>
          <a:bodyPr vert="horz" lIns="91404" tIns="45702" rIns="91404" bIns="45702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32467" y="4800206"/>
            <a:ext cx="512895" cy="230796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r>
              <a:rPr lang="en-US" altLang="zh-CN" sz="9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P</a:t>
            </a:r>
            <a:fld id="{FED1A94F-D130-4010-A83B-0DB519D7607E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pPr/>
              <a:t>‹#›</a:t>
            </a:fld>
            <a:endParaRPr lang="zh-CN" altLang="en-US" sz="9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grpSp>
        <p:nvGrpSpPr>
          <p:cNvPr id="6" name="组合 18"/>
          <p:cNvGrpSpPr/>
          <p:nvPr/>
        </p:nvGrpSpPr>
        <p:grpSpPr>
          <a:xfrm>
            <a:off x="7452340" y="4587975"/>
            <a:ext cx="1229429" cy="600670"/>
            <a:chOff x="6559883" y="4147099"/>
            <a:chExt cx="2316937" cy="1132002"/>
          </a:xfrm>
        </p:grpSpPr>
        <p:pic>
          <p:nvPicPr>
            <p:cNvPr id="20" name="图片 19" descr="PPT C Lego.pn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6006" y="4172857"/>
              <a:ext cx="1510814" cy="1106244"/>
            </a:xfrm>
            <a:prstGeom prst="rect">
              <a:avLst/>
            </a:prstGeom>
          </p:spPr>
        </p:pic>
        <p:pic>
          <p:nvPicPr>
            <p:cNvPr id="21" name="图片 20" descr="PPT C-oran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9883" y="4147099"/>
              <a:ext cx="1106244" cy="110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85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10" r:id="rId4"/>
    <p:sldLayoutId id="2147484211" r:id="rId5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defTabSz="457018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764" indent="-342764" algn="l" defTabSz="457018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9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742654" indent="-285636" algn="l" defTabSz="457018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142544" indent="-228509" algn="l" defTabSz="457018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1599562" indent="-228509" algn="l" defTabSz="457018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056580" indent="-228509" algn="l" defTabSz="457018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2513598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5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32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50" indent="-228509" algn="l" defTabSz="4570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0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8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6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4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41" algn="l" defTabSz="4570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38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2017/2/27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3" y="4822825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3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5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38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2017/2/27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3" y="4822825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3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5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420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4" r:id="rId6"/>
    <p:sldLayoutId id="2147484245" r:id="rId7"/>
    <p:sldLayoutId id="2147484246" r:id="rId8"/>
    <p:sldLayoutId id="2147484315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卷页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" y="5955"/>
            <a:ext cx="9142413" cy="459581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7" name="Text Box 2"/>
          <p:cNvSpPr txBox="1">
            <a:spLocks noChangeArrowheads="1"/>
          </p:cNvSpPr>
          <p:nvPr userDrawn="1"/>
        </p:nvSpPr>
        <p:spPr bwMode="auto">
          <a:xfrm>
            <a:off x="5400679" y="4817273"/>
            <a:ext cx="1622425" cy="2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17" tIns="6668" rIns="55717" bIns="6668" anchor="ctr"/>
          <a:lstStyle/>
          <a:p>
            <a:pPr algn="ctr" defTabSz="685749">
              <a:lnSpc>
                <a:spcPts val="1050"/>
              </a:lnSpc>
              <a:defRPr/>
            </a:pPr>
            <a:r>
              <a:rPr lang="zh-CN" altLang="en-US" sz="8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8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图片 19" descr="0310金蝶品牌下属logo-00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4" y="88106"/>
            <a:ext cx="1508125" cy="29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组合 20"/>
          <p:cNvGrpSpPr>
            <a:grpSpLocks/>
          </p:cNvGrpSpPr>
          <p:nvPr userDrawn="1"/>
        </p:nvGrpSpPr>
        <p:grpSpPr bwMode="auto">
          <a:xfrm>
            <a:off x="6764338" y="4563670"/>
            <a:ext cx="1782762" cy="653653"/>
            <a:chOff x="6559883" y="4147099"/>
            <a:chExt cx="2316937" cy="1132002"/>
          </a:xfrm>
        </p:grpSpPr>
        <p:pic>
          <p:nvPicPr>
            <p:cNvPr id="1033" name="图片 21" descr="PPT C Lego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5" y="4172857"/>
              <a:ext cx="1510815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图片 22" descr="PPT C-orange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0" name="标题占位符 23"/>
          <p:cNvSpPr>
            <a:spLocks noGrp="1"/>
          </p:cNvSpPr>
          <p:nvPr>
            <p:ph type="title"/>
          </p:nvPr>
        </p:nvSpPr>
        <p:spPr bwMode="auto">
          <a:xfrm>
            <a:off x="395288" y="5955"/>
            <a:ext cx="6697662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6" tIns="34289" rIns="68576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1" name="文本占位符 24"/>
          <p:cNvSpPr>
            <a:spLocks noGrp="1"/>
          </p:cNvSpPr>
          <p:nvPr>
            <p:ph type="body" idx="1"/>
          </p:nvPr>
        </p:nvSpPr>
        <p:spPr bwMode="auto">
          <a:xfrm>
            <a:off x="395288" y="735806"/>
            <a:ext cx="8353425" cy="385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" name="页脚占位符 25"/>
          <p:cNvSpPr>
            <a:spLocks noGrp="1"/>
          </p:cNvSpPr>
          <p:nvPr>
            <p:ph type="ftr" sz="quarter" idx="3"/>
          </p:nvPr>
        </p:nvSpPr>
        <p:spPr>
          <a:xfrm>
            <a:off x="8316914" y="4805364"/>
            <a:ext cx="576262" cy="273844"/>
          </a:xfrm>
          <a:prstGeom prst="rect">
            <a:avLst/>
          </a:prstGeom>
        </p:spPr>
        <p:txBody>
          <a:bodyPr vert="horz" wrap="square" lIns="68576" tIns="34289" rIns="68576" bIns="34289" numCol="1" anchor="ctr" anchorCtr="0" compatLnSpc="1">
            <a:prstTxWarp prst="textNoShape">
              <a:avLst/>
            </a:prstTxWarp>
          </a:bodyPr>
          <a:lstStyle>
            <a:lvl1pPr>
              <a:defRPr sz="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749"/>
            <a:r>
              <a:rPr lang="en-US" altLang="zh-CN" smtClean="0"/>
              <a:t>P</a:t>
            </a:r>
            <a:fld id="{B5301D9C-21F7-489F-9554-B9015929264C}" type="slidenum">
              <a:rPr lang="en-US" altLang="zh-CN" smtClean="0"/>
              <a:pPr defTabSz="685749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2875" rtl="0" eaLnBrk="0" fontAlgn="base" hangingPunct="0">
        <a:spcBef>
          <a:spcPct val="0"/>
        </a:spcBef>
        <a:spcAft>
          <a:spcPct val="0"/>
        </a:spcAft>
        <a:defRPr kumimoji="1" lang="zh-CN" altLang="en-US" sz="21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342875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342875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342875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342875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342875" algn="l" defTabSz="342875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685749" algn="l" defTabSz="342875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028624" algn="l" defTabSz="342875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371498" algn="l" defTabSz="342875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57156" indent="-257156" algn="l" defTabSz="342875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kumimoji="1" lang="zh-CN" altLang="en-US" sz="18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557171" indent="-214298" algn="l" defTabSz="3428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18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857186" indent="-171438" algn="l" defTabSz="3428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lang="zh-CN" altLang="en-US" sz="1800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200060" indent="-171438" algn="l" defTabSz="3428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lang="zh-CN" altLang="en-US" sz="1800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1542935" indent="-171438" algn="l" defTabSz="3428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lang="zh-CN" altLang="en-US" sz="1800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1885809" indent="-171438" algn="l" defTabSz="34287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34287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34287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34287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3428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38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2017/2/27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3" y="4822825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3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5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808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38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2017/2/27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3" y="4822825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5" tIns="8890" rIns="74295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3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88" y="115888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5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427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3g.k3cloud.kingdee.com/m/home.html" TargetMode="External"/><Relationship Id="rId2" Type="http://schemas.openxmlformats.org/officeDocument/2006/relationships/hyperlink" Target="http://club.kingdee.com/forum.php?mod=forumdisplay&amp;fid=748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open.kingdee.com/K3Cloud/WenKu/Index.aspx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ctrTitle"/>
          </p:nvPr>
        </p:nvSpPr>
        <p:spPr>
          <a:xfrm>
            <a:off x="531367" y="928682"/>
            <a:ext cx="6992937" cy="1859092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3200" smtClean="0">
                <a:latin typeface="微软雅黑" pitchFamily="34" charset="-122"/>
              </a:rPr>
              <a:t>K/3 Cloud </a:t>
            </a:r>
            <a:r>
              <a:rPr lang="zh-CN" altLang="en-US" sz="3200" smtClean="0">
                <a:latin typeface="微软雅黑" pitchFamily="34" charset="-122"/>
              </a:rPr>
              <a:t>产品培训</a:t>
            </a:r>
            <a:r>
              <a:rPr lang="en-US" altLang="zh-CN" sz="3200" smtClean="0">
                <a:latin typeface="微软雅黑" pitchFamily="34" charset="-122"/>
              </a:rPr>
              <a:t>_BOS</a:t>
            </a:r>
            <a:r>
              <a:rPr lang="zh-CN" altLang="en-US" sz="3200" smtClean="0">
                <a:latin typeface="微软雅黑" pitchFamily="34" charset="-122"/>
              </a:rPr>
              <a:t>平台</a:t>
            </a:r>
            <a:r>
              <a:rPr lang="en-US" altLang="zh-CN" sz="3200" smtClean="0">
                <a:latin typeface="微软雅黑" pitchFamily="34" charset="-122"/>
              </a:rPr>
              <a:t/>
            </a:r>
            <a:br>
              <a:rPr lang="en-US" altLang="zh-CN" sz="3200" smtClean="0">
                <a:latin typeface="微软雅黑" pitchFamily="34" charset="-122"/>
              </a:rPr>
            </a:br>
            <a:r>
              <a:rPr lang="zh-CN" altLang="en-US" sz="2400" smtClean="0">
                <a:latin typeface="微软雅黑" pitchFamily="34" charset="-122"/>
              </a:rPr>
              <a:t>高效、易用的移动</a:t>
            </a:r>
            <a:r>
              <a:rPr lang="en-US" altLang="zh-CN" sz="2400" smtClean="0">
                <a:latin typeface="微软雅黑" pitchFamily="34" charset="-122"/>
              </a:rPr>
              <a:t>BOS</a:t>
            </a:r>
            <a:endParaRPr sz="2400" dirty="0">
              <a:latin typeface="微软雅黑" pitchFamily="34" charset="-122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4716016" y="2787774"/>
            <a:ext cx="280828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4" tIns="45702" rIns="91404" bIns="45702"/>
          <a:lstStyle/>
          <a:p>
            <a:pPr algn="r">
              <a:spcBef>
                <a:spcPct val="20000"/>
              </a:spcBef>
              <a:buClr>
                <a:srgbClr val="003399"/>
              </a:buClr>
              <a:buSzPct val="80000"/>
              <a:buFont typeface="Wingdings" pitchFamily="2" charset="2"/>
              <a:buNone/>
            </a:pP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K/3 Cloud</a:t>
            </a:r>
            <a:r>
              <a:rPr lang="zh-CN" altLang="en-US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产品部</a:t>
            </a:r>
            <a:endParaRPr lang="en-US" altLang="zh-CN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9376" y="733643"/>
            <a:ext cx="1998663" cy="24300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699" name="标题 2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35"/>
          </a:xfrm>
        </p:spPr>
        <p:txBody>
          <a:bodyPr>
            <a:normAutofit/>
          </a:bodyPr>
          <a:lstStyle/>
          <a:p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Cloud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移动主控台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sz="2400" b="1" smtClean="0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sz="2400" b="1" smtClean="0">
                <a:latin typeface="微软雅黑" pitchFamily="34" charset="-122"/>
                <a:ea typeface="微软雅黑" pitchFamily="34" charset="-122"/>
              </a:rPr>
              <a:t>BOS</a:t>
            </a:r>
            <a:endParaRPr sz="2400" b="1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29"/>
          <p:cNvSpPr>
            <a:spLocks noChangeArrowheads="1"/>
          </p:cNvSpPr>
          <p:nvPr/>
        </p:nvSpPr>
        <p:spPr bwMode="auto">
          <a:xfrm>
            <a:off x="1906589" y="2435047"/>
            <a:ext cx="1152525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移动表单</a:t>
            </a:r>
          </a:p>
        </p:txBody>
      </p:sp>
      <p:sp>
        <p:nvSpPr>
          <p:cNvPr id="6" name="AutoShape 29"/>
          <p:cNvSpPr>
            <a:spLocks noChangeArrowheads="1"/>
          </p:cNvSpPr>
          <p:nvPr/>
        </p:nvSpPr>
        <p:spPr bwMode="auto">
          <a:xfrm>
            <a:off x="3635376" y="1111072"/>
            <a:ext cx="1152525" cy="43457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主控台</a:t>
            </a:r>
          </a:p>
        </p:txBody>
      </p:sp>
      <p:sp>
        <p:nvSpPr>
          <p:cNvPr id="29702" name="Line 36"/>
          <p:cNvSpPr>
            <a:spLocks noChangeShapeType="1"/>
          </p:cNvSpPr>
          <p:nvPr/>
        </p:nvSpPr>
        <p:spPr bwMode="auto">
          <a:xfrm flipH="1">
            <a:off x="2700339" y="1571844"/>
            <a:ext cx="936625" cy="83581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3" name="Line 36"/>
          <p:cNvSpPr>
            <a:spLocks noChangeShapeType="1"/>
          </p:cNvSpPr>
          <p:nvPr/>
        </p:nvSpPr>
        <p:spPr bwMode="auto">
          <a:xfrm>
            <a:off x="4714875" y="1599228"/>
            <a:ext cx="1081088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4" name="Line 36"/>
          <p:cNvSpPr>
            <a:spLocks noChangeShapeType="1"/>
          </p:cNvSpPr>
          <p:nvPr/>
        </p:nvSpPr>
        <p:spPr bwMode="auto">
          <a:xfrm flipH="1" flipV="1">
            <a:off x="4787900" y="1545650"/>
            <a:ext cx="1079500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2698751" y="1831400"/>
            <a:ext cx="792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发布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5364163" y="1831400"/>
            <a:ext cx="792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交互</a:t>
            </a:r>
          </a:p>
        </p:txBody>
      </p:sp>
      <p:sp>
        <p:nvSpPr>
          <p:cNvPr id="15371" name="AutoShape 22"/>
          <p:cNvSpPr>
            <a:spLocks noChangeArrowheads="1"/>
          </p:cNvSpPr>
          <p:nvPr/>
        </p:nvSpPr>
        <p:spPr bwMode="auto">
          <a:xfrm>
            <a:off x="5795963" y="2407663"/>
            <a:ext cx="1187450" cy="432197"/>
          </a:xfrm>
          <a:prstGeom prst="roundRect">
            <a:avLst>
              <a:gd name="adj" fmla="val 16667"/>
            </a:avLst>
          </a:prstGeom>
          <a:solidFill>
            <a:srgbClr val="EE9F1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Cloud</a:t>
            </a:r>
          </a:p>
          <a:p>
            <a:pPr algn="ctr">
              <a:defRPr/>
            </a:pPr>
            <a:r>
              <a:rPr lang="zh-CN" altLang="en-US" sz="14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4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08" name="TextBox 19"/>
          <p:cNvSpPr txBox="1">
            <a:spLocks noChangeArrowheads="1"/>
          </p:cNvSpPr>
          <p:nvPr/>
        </p:nvSpPr>
        <p:spPr bwMode="auto">
          <a:xfrm>
            <a:off x="1547813" y="2139702"/>
            <a:ext cx="431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开发平台</a:t>
            </a:r>
          </a:p>
        </p:txBody>
      </p: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6948488" y="2190969"/>
            <a:ext cx="431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移动设备</a:t>
            </a:r>
          </a:p>
        </p:txBody>
      </p:sp>
      <p:sp>
        <p:nvSpPr>
          <p:cNvPr id="29710" name="TextBox 21"/>
          <p:cNvSpPr txBox="1">
            <a:spLocks noChangeArrowheads="1"/>
          </p:cNvSpPr>
          <p:nvPr/>
        </p:nvSpPr>
        <p:spPr bwMode="auto">
          <a:xfrm>
            <a:off x="3779838" y="840799"/>
            <a:ext cx="863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服务端</a:t>
            </a: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5830889" y="1113454"/>
            <a:ext cx="1152525" cy="42981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mCloud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12" name="Line 36"/>
          <p:cNvSpPr>
            <a:spLocks noChangeShapeType="1"/>
          </p:cNvSpPr>
          <p:nvPr/>
        </p:nvSpPr>
        <p:spPr bwMode="auto">
          <a:xfrm flipV="1">
            <a:off x="6407150" y="1599228"/>
            <a:ext cx="0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13" name="TextBox 10"/>
          <p:cNvSpPr txBox="1">
            <a:spLocks noChangeArrowheads="1"/>
          </p:cNvSpPr>
          <p:nvPr/>
        </p:nvSpPr>
        <p:spPr bwMode="auto">
          <a:xfrm>
            <a:off x="6415088" y="1831400"/>
            <a:ext cx="792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管理</a:t>
            </a:r>
          </a:p>
        </p:txBody>
      </p:sp>
      <p:sp>
        <p:nvSpPr>
          <p:cNvPr id="29" name="矩形 28"/>
          <p:cNvSpPr/>
          <p:nvPr/>
        </p:nvSpPr>
        <p:spPr>
          <a:xfrm>
            <a:off x="323851" y="3308966"/>
            <a:ext cx="2016125" cy="438150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定制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74914" y="3308966"/>
            <a:ext cx="6200775" cy="438150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itchFamily="34" charset="0"/>
              <a:buChar char="•"/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3851" y="3794741"/>
            <a:ext cx="2016125" cy="440531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集成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74914" y="3803075"/>
            <a:ext cx="6200775" cy="432197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3851" y="4280516"/>
            <a:ext cx="2016125" cy="448865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高效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74914" y="4280516"/>
            <a:ext cx="6200775" cy="448865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20" name="TextBox 31"/>
          <p:cNvSpPr txBox="1">
            <a:spLocks noChangeArrowheads="1"/>
          </p:cNvSpPr>
          <p:nvPr/>
        </p:nvSpPr>
        <p:spPr bwMode="auto">
          <a:xfrm>
            <a:off x="2555876" y="3308966"/>
            <a:ext cx="6048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可视化的移动设计界面，拖拽方式快速定制移动功能，直接发布即可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21" name="TextBox 33"/>
          <p:cNvSpPr txBox="1">
            <a:spLocks noChangeArrowheads="1"/>
          </p:cNvSpPr>
          <p:nvPr/>
        </p:nvSpPr>
        <p:spPr bwMode="auto">
          <a:xfrm>
            <a:off x="2555876" y="3803075"/>
            <a:ext cx="6048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提供移动主控台</a:t>
            </a:r>
            <a:r>
              <a:rPr lang="en-US" altLang="zh-CN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，集成各类移动功能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22" name="TextBox 34"/>
          <p:cNvSpPr txBox="1">
            <a:spLocks noChangeArrowheads="1"/>
          </p:cNvSpPr>
          <p:nvPr/>
        </p:nvSpPr>
        <p:spPr bwMode="auto">
          <a:xfrm>
            <a:off x="2555876" y="4262656"/>
            <a:ext cx="61198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完全基于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K/3 Cloud BOS 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平台，与任何移动应用开发平台无关 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(Android/IOS)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，大大降低开发资源需求和开发工作量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8889" y="678875"/>
            <a:ext cx="1728787" cy="381000"/>
          </a:xfrm>
          <a:prstGeom prst="rect">
            <a:avLst/>
          </a:prstGeom>
          <a:solidFill>
            <a:srgbClr val="C2E4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企业开发聚焦</a:t>
            </a: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0" y="541338"/>
            <a:ext cx="9144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453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2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35"/>
          </a:xfrm>
        </p:spPr>
        <p:txBody>
          <a:bodyPr>
            <a:normAutofit fontScale="90000"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移动端的主控台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移动工作台</a:t>
            </a:r>
            <a:endParaRPr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751" name="Picture 2" descr="D:\项目\K3Cloud3.0\界面截图\移动客户端\常用功能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64406"/>
            <a:ext cx="2232247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3" descr="D:\项目\K3Cloud3.0\界面截图\移动客户端\添加应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32" y="973559"/>
            <a:ext cx="2303535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0" y="541338"/>
            <a:ext cx="9144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:\项目\K3Cloud3.0\界面截图\移动客户端\常用功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92609"/>
            <a:ext cx="2447974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28600" y="4248472"/>
            <a:ext cx="7543800" cy="699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zh-CN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K/3 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Cloud BOS</a:t>
            </a: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发布的成果可实时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展现</a:t>
            </a: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Cloud </a:t>
            </a:r>
            <a:r>
              <a:rPr lang="zh-CN" altLang="en-US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移动工作台上</a:t>
            </a:r>
            <a:endParaRPr lang="zh-CN" altLang="en-US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58071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55576" y="879562"/>
            <a:ext cx="2448272" cy="2196244"/>
            <a:chOff x="755576" y="1275606"/>
            <a:chExt cx="2448272" cy="2952328"/>
          </a:xfrm>
        </p:grpSpPr>
        <p:sp>
          <p:nvSpPr>
            <p:cNvPr id="12" name="矩形 11"/>
            <p:cNvSpPr/>
            <p:nvPr/>
          </p:nvSpPr>
          <p:spPr>
            <a:xfrm>
              <a:off x="755576" y="1275606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55576" y="3567539"/>
              <a:ext cx="2448272" cy="660395"/>
            </a:xfrm>
            <a:prstGeom prst="rect">
              <a:avLst/>
            </a:prstGeom>
            <a:solidFill>
              <a:schemeClr val="tx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47864" y="879562"/>
            <a:ext cx="2448272" cy="2196244"/>
            <a:chOff x="3251042" y="1275606"/>
            <a:chExt cx="2448272" cy="2952328"/>
          </a:xfrm>
        </p:grpSpPr>
        <p:sp>
          <p:nvSpPr>
            <p:cNvPr id="13" name="矩形 12"/>
            <p:cNvSpPr/>
            <p:nvPr/>
          </p:nvSpPr>
          <p:spPr>
            <a:xfrm>
              <a:off x="3251042" y="1275606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Sqlite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251042" y="3567539"/>
              <a:ext cx="2448272" cy="660395"/>
            </a:xfrm>
            <a:prstGeom prst="rect">
              <a:avLst/>
            </a:prstGeom>
            <a:solidFill>
              <a:srgbClr val="005092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IOS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40152" y="879562"/>
            <a:ext cx="2448272" cy="2196244"/>
            <a:chOff x="5940152" y="1347614"/>
            <a:chExt cx="2448272" cy="2952328"/>
          </a:xfrm>
        </p:grpSpPr>
        <p:sp>
          <p:nvSpPr>
            <p:cNvPr id="15" name="矩形 14"/>
            <p:cNvSpPr/>
            <p:nvPr/>
          </p:nvSpPr>
          <p:spPr>
            <a:xfrm>
              <a:off x="5940152" y="1347614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CSS3</a:t>
              </a: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HTML5</a:t>
              </a:r>
            </a:p>
            <a:p>
              <a:pPr algn="ctr"/>
              <a:r>
                <a:rPr lang="en-US" altLang="zh-CN" sz="2000" dirty="0" err="1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Javascript</a:t>
              </a:r>
              <a:endPara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40152" y="3639547"/>
              <a:ext cx="2448272" cy="660395"/>
            </a:xfrm>
            <a:prstGeom prst="rect">
              <a:avLst/>
            </a:prstGeom>
            <a:solidFill>
              <a:srgbClr val="005092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开发、编码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576" y="3579862"/>
            <a:ext cx="7632848" cy="864096"/>
          </a:xfrm>
          <a:prstGeom prst="rect">
            <a:avLst/>
          </a:prstGeom>
          <a:solidFill>
            <a:srgbClr val="CC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其实只需：熟悉</a:t>
            </a:r>
            <a:r>
              <a:rPr lang="en-US" altLang="zh-CN" sz="2000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.net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语言或</a:t>
            </a:r>
            <a:r>
              <a:rPr lang="en-US" altLang="zh-C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脚本语言，了解数据库基础知识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1259632" y="1550746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3851920" y="1550745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6444208" y="1533189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084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单据编辑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11266" name="Picture 2" descr="编辑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3" y="731735"/>
            <a:ext cx="5960566" cy="430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4" y="1452428"/>
            <a:ext cx="28803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移动录单</a:t>
            </a:r>
            <a:endParaRPr lang="en-US" altLang="zh-CN" sz="20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提供丰富的移动端</a:t>
            </a:r>
            <a:r>
              <a:rPr lang="zh-CN" altLang="en-US" sz="200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控件支持，持续的可配置化开发优化，快速满足移动录单需求。</a:t>
            </a:r>
            <a:endParaRPr lang="en-US" altLang="zh-CN" sz="2000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2494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模板式快速开发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56176" y="1452428"/>
            <a:ext cx="21602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快速开发</a:t>
            </a:r>
            <a:endParaRPr lang="en-US" altLang="zh-CN" sz="20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复制界面样式</a:t>
            </a:r>
            <a:endParaRPr lang="en-US" altLang="zh-CN" sz="2000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替换数据源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模板管理</a:t>
            </a:r>
            <a:endParaRPr lang="en-US" altLang="zh-CN" sz="2000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端预览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 descr="创建向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71550"/>
            <a:ext cx="5760640" cy="41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33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报表开发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9217" name="Picture 1" descr="D:\截图\微信-K3Cloud体验平台\微信-K3Cloud体验平台Screenshot_2015-05-11-10-58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72816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列表式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2305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图表式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30489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相互结合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D:\截图\微信-K3Cloud体验平台\微信-K3Cloud体验平台Screenshot_2015-05-11-10-28-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截图\微信-K3Cloud体验平台\微信-K3Cloud体验平台Screenshot_2015-05-11-10-53-5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截图\微信-K3Cloud体验平台\微信-K3Cloud体验平台Screenshot_2015-05-11-11-1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97" y="843558"/>
            <a:ext cx="2057143" cy="36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8838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>
                <a:solidFill>
                  <a:prstClr val="black"/>
                </a:solidFill>
              </a:rPr>
              <a:t>原</a:t>
            </a:r>
            <a:r>
              <a:rPr smtClean="0">
                <a:solidFill>
                  <a:prstClr val="black"/>
                </a:solidFill>
              </a:rPr>
              <a:t>生体验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1905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1" name="Picture 1" descr="D:\Video\Mobile BOS\png\签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667625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拍照、附件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D:\Video\Mobile BOS\png\附件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06" y="771550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Video\Mobile BOS\png\照片墙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71550"/>
            <a:ext cx="2064146" cy="36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Video\Mobile BOS\png\移动销售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00" y="771551"/>
            <a:ext cx="2256121" cy="37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914393" y="4545809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、短信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5" name="Picture 5" descr="D:\Video\Mobile BOS\png\二维码扫描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91049"/>
            <a:ext cx="2403792" cy="37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319836" y="4565692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二维码扫描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8200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99118" y="1635646"/>
            <a:ext cx="2286595" cy="1224136"/>
            <a:chOff x="2055812" y="1392677"/>
            <a:chExt cx="1981200" cy="1715120"/>
          </a:xfrm>
        </p:grpSpPr>
        <p:sp>
          <p:nvSpPr>
            <p:cNvPr id="4" name="Rectangle 34"/>
            <p:cNvSpPr>
              <a:spLocks noChangeArrowheads="1"/>
            </p:cNvSpPr>
            <p:nvPr/>
          </p:nvSpPr>
          <p:spPr bwMode="auto">
            <a:xfrm>
              <a:off x="2055812" y="1392677"/>
              <a:ext cx="1981200" cy="1715120"/>
            </a:xfrm>
            <a:prstGeom prst="rect">
              <a:avLst/>
            </a:prstGeom>
            <a:solidFill>
              <a:srgbClr val="00B9EF"/>
            </a:solidFill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 defTabSz="685862"/>
              <a:r>
                <a:rPr lang="zh-CN" altLang="en-US" sz="2000" dirty="0" smtClean="0">
                  <a:solidFill>
                    <a:srgbClr val="1F497D">
                      <a:lumMod val="50000"/>
                    </a:srgbClr>
                  </a:solidFill>
                  <a:latin typeface="宋体" charset="-122"/>
                  <a:ea typeface="宋体" charset="-122"/>
                  <a:cs typeface="Segoe UI" pitchFamily="34" charset="0"/>
                </a:rPr>
                <a:t>连接管理</a:t>
              </a:r>
              <a:endParaRPr 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2055812" y="1934294"/>
              <a:ext cx="1966913" cy="863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6218" indent="-126218" defTabSz="685862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蓝牙连接</a:t>
              </a:r>
              <a:endParaRPr lang="en-US" altLang="zh-CN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  <a:p>
              <a:pPr marL="126218" indent="-126218" defTabSz="685862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设备管理</a:t>
              </a:r>
              <a:endParaRPr lang="en-US" altLang="zh-CN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  <a:p>
              <a:pPr marL="126218" indent="-126218" defTabSz="685862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打印机兼容</a:t>
              </a:r>
              <a:endParaRPr 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</p:grp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5886793" y="1635647"/>
            <a:ext cx="2515254" cy="1224135"/>
          </a:xfrm>
          <a:prstGeom prst="rect">
            <a:avLst/>
          </a:prstGeom>
          <a:solidFill>
            <a:srgbClr val="00B9EF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defTabSz="685862"/>
            <a:r>
              <a:rPr lang="zh-CN" alt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rPr>
              <a:t>打印配置</a:t>
            </a:r>
            <a:endParaRPr lang="en-US" sz="2000" dirty="0">
              <a:solidFill>
                <a:srgbClr val="1F497D">
                  <a:lumMod val="50000"/>
                </a:srgbClr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199271" y="3062114"/>
            <a:ext cx="2343760" cy="1309836"/>
            <a:chOff x="2055812" y="1392677"/>
            <a:chExt cx="1981200" cy="2209800"/>
          </a:xfrm>
        </p:grpSpPr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2055812" y="1392677"/>
              <a:ext cx="1981200" cy="2209800"/>
            </a:xfrm>
            <a:prstGeom prst="rect">
              <a:avLst/>
            </a:prstGeom>
            <a:solidFill>
              <a:srgbClr val="00B9EF"/>
            </a:solidFill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 defTabSz="685862"/>
              <a:r>
                <a:rPr lang="zh-CN" altLang="en-US" sz="2000" dirty="0" smtClean="0">
                  <a:solidFill>
                    <a:srgbClr val="1F497D">
                      <a:lumMod val="50000"/>
                    </a:srgbClr>
                  </a:solidFill>
                  <a:latin typeface="宋体" charset="-122"/>
                  <a:ea typeface="宋体" charset="-122"/>
                  <a:cs typeface="Segoe UI" pitchFamily="34" charset="0"/>
                </a:rPr>
                <a:t>打印模板</a:t>
              </a:r>
              <a:endParaRPr 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2055812" y="2059872"/>
              <a:ext cx="1966913" cy="46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6218" indent="-126218" defTabSz="685862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蓝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牙打印模板</a:t>
              </a:r>
              <a:endParaRPr 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</p:grp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5486639" y="3062114"/>
            <a:ext cx="2515255" cy="1309836"/>
          </a:xfrm>
          <a:prstGeom prst="rect">
            <a:avLst/>
          </a:prstGeom>
          <a:solidFill>
            <a:srgbClr val="00B9EF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defTabSz="685862"/>
            <a:r>
              <a:rPr lang="zh-CN" altLang="en-US" sz="2000" dirty="0" smtClean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rPr>
              <a:t>打印服务</a:t>
            </a:r>
            <a:endParaRPr lang="en-US" sz="2000" dirty="0">
              <a:solidFill>
                <a:srgbClr val="1F497D">
                  <a:lumMod val="50000"/>
                </a:srgbClr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5" name="椭圆 2048"/>
          <p:cNvSpPr/>
          <p:nvPr/>
        </p:nvSpPr>
        <p:spPr>
          <a:xfrm>
            <a:off x="4067944" y="2087056"/>
            <a:ext cx="864096" cy="1092696"/>
          </a:xfrm>
          <a:custGeom>
            <a:avLst/>
            <a:gdLst/>
            <a:ahLst/>
            <a:cxnLst/>
            <a:rect l="l" t="t" r="r" b="b"/>
            <a:pathLst>
              <a:path w="1171576" h="1571810">
                <a:moveTo>
                  <a:pt x="662070" y="927911"/>
                </a:moveTo>
                <a:lnTo>
                  <a:pt x="795754" y="1040206"/>
                </a:lnTo>
                <a:lnTo>
                  <a:pt x="662070" y="1184585"/>
                </a:lnTo>
                <a:close/>
                <a:moveTo>
                  <a:pt x="662070" y="398563"/>
                </a:moveTo>
                <a:lnTo>
                  <a:pt x="795754" y="510858"/>
                </a:lnTo>
                <a:lnTo>
                  <a:pt x="662070" y="655237"/>
                </a:lnTo>
                <a:close/>
                <a:moveTo>
                  <a:pt x="539081" y="115152"/>
                </a:moveTo>
                <a:cubicBezTo>
                  <a:pt x="540863" y="298745"/>
                  <a:pt x="542646" y="482338"/>
                  <a:pt x="544428" y="665931"/>
                </a:cubicBezTo>
                <a:lnTo>
                  <a:pt x="325186" y="430647"/>
                </a:lnTo>
                <a:lnTo>
                  <a:pt x="250323" y="510858"/>
                </a:lnTo>
                <a:lnTo>
                  <a:pt x="533733" y="788921"/>
                </a:lnTo>
                <a:lnTo>
                  <a:pt x="234281" y="1077679"/>
                </a:lnTo>
                <a:lnTo>
                  <a:pt x="309144" y="1152542"/>
                </a:lnTo>
                <a:lnTo>
                  <a:pt x="549775" y="922605"/>
                </a:lnTo>
                <a:cubicBezTo>
                  <a:pt x="547993" y="1102633"/>
                  <a:pt x="546210" y="1282661"/>
                  <a:pt x="544428" y="1462689"/>
                </a:cubicBezTo>
                <a:lnTo>
                  <a:pt x="950828" y="1066984"/>
                </a:lnTo>
                <a:lnTo>
                  <a:pt x="683460" y="783573"/>
                </a:lnTo>
                <a:lnTo>
                  <a:pt x="945481" y="516205"/>
                </a:lnTo>
                <a:close/>
                <a:moveTo>
                  <a:pt x="585788" y="184"/>
                </a:moveTo>
                <a:cubicBezTo>
                  <a:pt x="1023610" y="9709"/>
                  <a:pt x="1171576" y="352004"/>
                  <a:pt x="1171576" y="785997"/>
                </a:cubicBezTo>
                <a:cubicBezTo>
                  <a:pt x="1171576" y="1219990"/>
                  <a:pt x="1080760" y="1571810"/>
                  <a:pt x="585788" y="1571810"/>
                </a:cubicBezTo>
                <a:cubicBezTo>
                  <a:pt x="90816" y="1571810"/>
                  <a:pt x="0" y="1219990"/>
                  <a:pt x="0" y="785997"/>
                </a:cubicBezTo>
                <a:cubicBezTo>
                  <a:pt x="0" y="352004"/>
                  <a:pt x="147966" y="-9341"/>
                  <a:pt x="585788" y="184"/>
                </a:cubicBezTo>
                <a:close/>
              </a:path>
            </a:pathLst>
          </a:custGeom>
          <a:solidFill>
            <a:srgbClr val="00B9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317975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蓝牙打印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868144" y="1980451"/>
            <a:ext cx="2448272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6218" indent="-126218" defTabSz="685862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单</a:t>
            </a:r>
            <a:r>
              <a:rPr lang="zh-CN" altLang="en-US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张打印</a:t>
            </a:r>
            <a:endParaRPr lang="en-US" altLang="zh-CN" sz="1200" dirty="0" smtClean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8" indent="-126218" defTabSz="685862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连续打印</a:t>
            </a:r>
            <a:endParaRPr lang="en-US" altLang="zh-CN" sz="1200" dirty="0" smtClean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8" indent="-126218" defTabSz="685862">
              <a:spcBef>
                <a:spcPct val="30000"/>
              </a:spcBef>
              <a:buFont typeface="Arial" pitchFamily="34" charset="0"/>
              <a:buChar char="•"/>
            </a:pPr>
            <a:endParaRPr lang="en-US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508104" y="3462225"/>
            <a:ext cx="2448272" cy="51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6218" indent="-126218" defTabSz="685862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蓝牙打印服务</a:t>
            </a:r>
            <a:endParaRPr lang="en-US" altLang="zh-CN" sz="1200" dirty="0" smtClean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8" indent="-126218" defTabSz="685862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打印查询服务</a:t>
            </a:r>
            <a:endParaRPr lang="en-US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9" name="Right Arrow 74"/>
          <p:cNvSpPr/>
          <p:nvPr/>
        </p:nvSpPr>
        <p:spPr bwMode="auto">
          <a:xfrm>
            <a:off x="2371849" y="1156478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8" tIns="34285" rIns="68568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95"/>
            <a:endParaRPr lang="en-US" sz="1700" dirty="0">
              <a:solidFill>
                <a:srgbClr val="9BBB59">
                  <a:lumMod val="60000"/>
                  <a:lumOff val="4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74"/>
          <p:cNvSpPr/>
          <p:nvPr/>
        </p:nvSpPr>
        <p:spPr bwMode="auto">
          <a:xfrm>
            <a:off x="648072" y="1156478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8" tIns="34285" rIns="68568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95"/>
            <a:endParaRPr lang="en-US" sz="1700" dirty="0">
              <a:solidFill>
                <a:srgbClr val="9BBB59">
                  <a:lumMod val="60000"/>
                  <a:lumOff val="4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ight Arrow 74"/>
          <p:cNvSpPr/>
          <p:nvPr/>
        </p:nvSpPr>
        <p:spPr bwMode="auto">
          <a:xfrm>
            <a:off x="4036863" y="1156478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8" tIns="34285" rIns="68568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95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74"/>
          <p:cNvSpPr/>
          <p:nvPr/>
        </p:nvSpPr>
        <p:spPr bwMode="auto">
          <a:xfrm>
            <a:off x="5765055" y="1157705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8" tIns="34285" rIns="68568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95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5" descr="\\192.168.10.9\Shared\Design\Microsoft Events Presentation Resource DVD\DVD_ART36\Artwork_Imagery\Icons - Illustrations\People\White silhouettes\man pers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77593" y="913313"/>
            <a:ext cx="254455" cy="65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6567" y="98636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zh-CN" altLang="en-US" sz="1000" dirty="0">
              <a:solidFill>
                <a:srgbClr val="9BBB59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1849" y="98636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zh-CN" altLang="en-US" sz="1000" dirty="0">
              <a:solidFill>
                <a:srgbClr val="9BBB59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6863" y="98636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endParaRPr lang="zh-CN" altLang="en-US" sz="1000" dirty="0">
              <a:solidFill>
                <a:srgbClr val="9BBB59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78350" y="9863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1000" dirty="0">
              <a:solidFill>
                <a:srgbClr val="9BBB59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3019921" y="1044486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打印参数</a:t>
            </a:r>
            <a:endParaRPr lang="zh-CN" altLang="en-US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流程图: 可选过程 29"/>
          <p:cNvSpPr/>
          <p:nvPr/>
        </p:nvSpPr>
        <p:spPr>
          <a:xfrm>
            <a:off x="1327398" y="1051557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蓝牙打印机</a:t>
            </a:r>
            <a:endParaRPr lang="zh-CN" altLang="en-US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流程图: 可选过程 30"/>
          <p:cNvSpPr/>
          <p:nvPr/>
        </p:nvSpPr>
        <p:spPr>
          <a:xfrm>
            <a:off x="4700116" y="1063864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203"/>
          <p:cNvSpPr/>
          <p:nvPr/>
        </p:nvSpPr>
        <p:spPr>
          <a:xfrm>
            <a:off x="432048" y="1016568"/>
            <a:ext cx="108012" cy="288029"/>
          </a:xfrm>
          <a:custGeom>
            <a:avLst/>
            <a:gdLst/>
            <a:ahLst/>
            <a:cxnLst/>
            <a:rect l="l" t="t" r="r" b="b"/>
            <a:pathLst>
              <a:path w="957008" h="1306190">
                <a:moveTo>
                  <a:pt x="352544" y="1142571"/>
                </a:moveTo>
                <a:cubicBezTo>
                  <a:pt x="342703" y="1142571"/>
                  <a:pt x="334725" y="1150549"/>
                  <a:pt x="334725" y="1160390"/>
                </a:cubicBezTo>
                <a:lnTo>
                  <a:pt x="334725" y="1231661"/>
                </a:lnTo>
                <a:cubicBezTo>
                  <a:pt x="334725" y="1241502"/>
                  <a:pt x="342703" y="1249480"/>
                  <a:pt x="352544" y="1249480"/>
                </a:cubicBezTo>
                <a:lnTo>
                  <a:pt x="614228" y="1249480"/>
                </a:lnTo>
                <a:cubicBezTo>
                  <a:pt x="624069" y="1249480"/>
                  <a:pt x="632047" y="1241502"/>
                  <a:pt x="632047" y="1231661"/>
                </a:cubicBezTo>
                <a:lnTo>
                  <a:pt x="632047" y="1160390"/>
                </a:lnTo>
                <a:cubicBezTo>
                  <a:pt x="632047" y="1150549"/>
                  <a:pt x="624069" y="1142571"/>
                  <a:pt x="614228" y="1142571"/>
                </a:cubicBezTo>
                <a:close/>
                <a:moveTo>
                  <a:pt x="91130" y="121506"/>
                </a:moveTo>
                <a:lnTo>
                  <a:pt x="91130" y="1089613"/>
                </a:lnTo>
                <a:lnTo>
                  <a:pt x="875643" y="1089613"/>
                </a:lnTo>
                <a:lnTo>
                  <a:pt x="875643" y="121506"/>
                </a:lnTo>
                <a:close/>
                <a:moveTo>
                  <a:pt x="103395" y="0"/>
                </a:moveTo>
                <a:lnTo>
                  <a:pt x="853613" y="0"/>
                </a:lnTo>
                <a:cubicBezTo>
                  <a:pt x="910716" y="0"/>
                  <a:pt x="957008" y="46292"/>
                  <a:pt x="957008" y="103395"/>
                </a:cubicBezTo>
                <a:lnTo>
                  <a:pt x="957008" y="1202795"/>
                </a:lnTo>
                <a:cubicBezTo>
                  <a:pt x="957008" y="1259898"/>
                  <a:pt x="910716" y="1306190"/>
                  <a:pt x="853613" y="1306190"/>
                </a:cubicBezTo>
                <a:lnTo>
                  <a:pt x="103395" y="1306190"/>
                </a:lnTo>
                <a:cubicBezTo>
                  <a:pt x="46292" y="1306190"/>
                  <a:pt x="0" y="1259898"/>
                  <a:pt x="0" y="1202795"/>
                </a:cubicBezTo>
                <a:lnTo>
                  <a:pt x="0" y="103395"/>
                </a:lnTo>
                <a:cubicBezTo>
                  <a:pt x="0" y="46292"/>
                  <a:pt x="46292" y="0"/>
                  <a:pt x="103395" y="0"/>
                </a:cubicBezTo>
                <a:close/>
              </a:path>
            </a:pathLst>
          </a:custGeom>
          <a:solidFill>
            <a:srgbClr val="005B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3" name="流程图: 可选过程 32"/>
          <p:cNvSpPr/>
          <p:nvPr/>
        </p:nvSpPr>
        <p:spPr>
          <a:xfrm>
            <a:off x="6394226" y="1065091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开票</a:t>
            </a:r>
            <a:r>
              <a:rPr lang="en-US" altLang="zh-CN" sz="1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打印等</a:t>
            </a:r>
            <a:endParaRPr lang="zh-CN" altLang="en-US" sz="1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ight Arrow 74"/>
          <p:cNvSpPr/>
          <p:nvPr/>
        </p:nvSpPr>
        <p:spPr bwMode="auto">
          <a:xfrm>
            <a:off x="7416824" y="1166488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8" tIns="34285" rIns="68568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95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30119" y="99514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zh-CN" altLang="en-US" sz="1000" dirty="0">
              <a:solidFill>
                <a:srgbClr val="9BBB59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可选过程 35"/>
          <p:cNvSpPr/>
          <p:nvPr/>
        </p:nvSpPr>
        <p:spPr>
          <a:xfrm>
            <a:off x="8023969" y="1065091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模板输出</a:t>
            </a:r>
            <a:endParaRPr lang="zh-CN" altLang="en-US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蓝牙打印</a:t>
            </a:r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66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平台特性</a:t>
            </a:r>
            <a:r>
              <a:rPr lang="en-US" altLang="zh-CN" dirty="0"/>
              <a:t>-</a:t>
            </a:r>
            <a:r>
              <a:rPr lang="zh-CN" altLang="en-US" dirty="0"/>
              <a:t>蓝牙</a:t>
            </a:r>
            <a:r>
              <a:rPr lang="zh-CN" altLang="en-US" dirty="0" smtClean="0"/>
              <a:t>打印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55526"/>
            <a:ext cx="7585276" cy="458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75656" y="4443958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5656" y="1995686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3219822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995936" y="1923678"/>
            <a:ext cx="2232248" cy="37047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995936" y="3291830"/>
            <a:ext cx="2304256" cy="24987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923928" y="4515966"/>
            <a:ext cx="2376264" cy="26499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985768"/>
            <a:ext cx="2402513" cy="403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6382394" y="987574"/>
            <a:ext cx="222205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84664" y="2499742"/>
            <a:ext cx="2219784" cy="13065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72200" y="3872604"/>
            <a:ext cx="2232248" cy="1075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mtClean="0"/>
              <a:t>移动</a:t>
            </a:r>
            <a:r>
              <a:rPr lang="zh-CN" altLang="en-US"/>
              <a:t>平台</a:t>
            </a:r>
            <a:r>
              <a:rPr lang="zh-CN" altLang="en-US" smtClean="0"/>
              <a:t>国际化框架</a:t>
            </a:r>
            <a:endParaRPr lang="zh-CN" altLang="en-US" dirty="0"/>
          </a:p>
        </p:txBody>
      </p:sp>
      <p:sp>
        <p:nvSpPr>
          <p:cNvPr id="6" name="Rectangle 8"/>
          <p:cNvSpPr/>
          <p:nvPr/>
        </p:nvSpPr>
        <p:spPr>
          <a:xfrm>
            <a:off x="107505" y="771550"/>
            <a:ext cx="2445250" cy="1281509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37"/>
            <a:endParaRPr kumimoji="1"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9"/>
          <p:cNvSpPr/>
          <p:nvPr/>
        </p:nvSpPr>
        <p:spPr>
          <a:xfrm flipH="1">
            <a:off x="118104" y="1095469"/>
            <a:ext cx="2437672" cy="3941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171450" indent="-171450" defTabSz="685862">
              <a:buFont typeface="Wingdings" pitchFamily="2" charset="2"/>
              <a:buChar char="l"/>
              <a:defRPr/>
            </a:pPr>
            <a:endParaRPr kumimoji="1" lang="en-US" altLang="zh-CN" sz="1200" kern="0" smtClean="0">
              <a:solidFill>
                <a:srgbClr val="FFFFFF"/>
              </a:solidFill>
              <a:latin typeface="宋体" pitchFamily="2" charset="-122"/>
              <a:ea typeface="Segoe UI" pitchFamily="34" charset="0"/>
              <a:cs typeface="Segoe UI" pitchFamily="34" charset="0"/>
            </a:endParaRPr>
          </a:p>
          <a:p>
            <a:pPr marL="171450" indent="-171450" defTabSz="68586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kumimoji="1" lang="zh-CN" altLang="en-US" sz="16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基于</a:t>
            </a:r>
            <a:r>
              <a:rPr kumimoji="1" lang="zh-CN" altLang="en-US" sz="1600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步科智能云制造解决方案，提供移动应用国际化支持</a:t>
            </a:r>
            <a:endParaRPr kumimoji="1" lang="en-US" altLang="zh-CN" sz="1600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50" indent="-171450" defTabSz="68586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kumimoji="1" lang="zh-CN" altLang="en-US" sz="1600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无缝与云之家、微信集成，提供多语言应用方案。</a:t>
            </a:r>
            <a:endParaRPr kumimoji="1" lang="en-US" altLang="zh-CN" sz="1600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50" indent="-171450" defTabSz="685862">
              <a:lnSpc>
                <a:spcPct val="150000"/>
              </a:lnSpc>
              <a:buFont typeface="Wingdings" pitchFamily="2" charset="2"/>
              <a:buChar char="l"/>
              <a:defRPr/>
            </a:pPr>
            <a:endParaRPr kumimoji="1" lang="en-US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31535"/>
            <a:ext cx="6368455" cy="358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7504" y="7314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569"/>
            <a:r>
              <a:rPr lang="zh-CN" alt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产品亮点</a:t>
            </a:r>
            <a:endParaRPr lang="en-US" altLang="zh-CN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1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3635896" y="534623"/>
            <a:ext cx="4429156" cy="413140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架构特性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典型案例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31640" y="1285866"/>
            <a:ext cx="1728192" cy="1656184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sz="4400" b="1" dirty="0" smtClean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主题</a:t>
            </a:r>
            <a:endParaRPr lang="zh-CN" altLang="en-US" sz="4400" b="1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428874"/>
            <a:ext cx="16668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7278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V6.2</a:t>
            </a:r>
            <a:r>
              <a:rPr lang="zh-CN" altLang="en-US" smtClean="0"/>
              <a:t>新增功能</a:t>
            </a:r>
            <a:r>
              <a:rPr lang="en-US" altLang="zh-CN" smtClean="0"/>
              <a:t>-</a:t>
            </a:r>
            <a:r>
              <a:rPr lang="zh-CN" altLang="en-US" smtClean="0"/>
              <a:t>移动智能</a:t>
            </a:r>
            <a:r>
              <a:rPr lang="zh-CN" altLang="en-US"/>
              <a:t>录</a:t>
            </a:r>
            <a:r>
              <a:rPr lang="zh-CN" altLang="en-US" smtClean="0"/>
              <a:t>单</a:t>
            </a:r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3608311" y="2901596"/>
            <a:ext cx="612560" cy="6125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Rectangle 96"/>
          <p:cNvSpPr/>
          <p:nvPr/>
        </p:nvSpPr>
        <p:spPr>
          <a:xfrm>
            <a:off x="4386511" y="3265161"/>
            <a:ext cx="1625435" cy="707878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值更新、实体服务规则可以调用计算服务，实现计算公式</a:t>
            </a:r>
            <a:r>
              <a:rPr lang="zh-CN" altLang="en-US" sz="1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赋值、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隐藏</a:t>
            </a:r>
            <a:r>
              <a:rPr lang="en-US" altLang="zh-CN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\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显示</a:t>
            </a:r>
            <a:r>
              <a:rPr lang="zh-CN" altLang="en-US" sz="1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字段等管控。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386508" y="2902450"/>
            <a:ext cx="902795" cy="307768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zh-CN" altLang="en-US" sz="1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endParaRPr lang="zh-CN" altLang="en-US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4467256" y="3201216"/>
            <a:ext cx="49936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圆角矩形 153"/>
          <p:cNvSpPr/>
          <p:nvPr/>
        </p:nvSpPr>
        <p:spPr>
          <a:xfrm>
            <a:off x="6177580" y="2901596"/>
            <a:ext cx="612560" cy="6125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Rectangle 96"/>
          <p:cNvSpPr/>
          <p:nvPr/>
        </p:nvSpPr>
        <p:spPr>
          <a:xfrm>
            <a:off x="6955779" y="3265161"/>
            <a:ext cx="1625435" cy="553990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零代码实现单据体新增行、插入行、删除行以及单据体编辑的开发。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6955777" y="2902450"/>
            <a:ext cx="1082331" cy="307768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单据体编辑</a:t>
            </a:r>
            <a:endParaRPr lang="zh-CN" altLang="en-US" sz="1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7036524" y="3201216"/>
            <a:ext cx="4993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3608311" y="1136293"/>
            <a:ext cx="612560" cy="6125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Rectangle 96"/>
          <p:cNvSpPr/>
          <p:nvPr/>
        </p:nvSpPr>
        <p:spPr>
          <a:xfrm>
            <a:off x="4386511" y="1499860"/>
            <a:ext cx="1625435" cy="992577"/>
          </a:xfrm>
          <a:prstGeom prst="rect">
            <a:avLst/>
          </a:prstGeom>
          <a:noFill/>
        </p:spPr>
        <p:txBody>
          <a:bodyPr wrap="square" lIns="68573" tIns="34289" rIns="68573" bIns="34289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封装</a:t>
            </a:r>
            <a:r>
              <a:rPr lang="en-US" altLang="zh-CN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ERP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单据的新增、修改、保存、提交、审核、反审核操作，移动单据可以直接调用操作，操作来源单据，实现移动录单功能的可配置化开发。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386509" y="1137147"/>
            <a:ext cx="1052205" cy="288538"/>
          </a:xfrm>
          <a:prstGeom prst="rect">
            <a:avLst/>
          </a:prstGeom>
        </p:spPr>
        <p:txBody>
          <a:bodyPr wrap="none" lIns="68573" tIns="34289" rIns="68573" bIns="34289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零代码配置</a:t>
            </a:r>
            <a:endParaRPr lang="zh-CN" altLang="en-US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4467257" y="1435913"/>
            <a:ext cx="49936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13875926">
            <a:off x="462284" y="768828"/>
            <a:ext cx="2774075" cy="2717825"/>
            <a:chOff x="4695692" y="1712611"/>
            <a:chExt cx="2576204" cy="2523967"/>
          </a:xfrm>
        </p:grpSpPr>
        <p:sp>
          <p:nvSpPr>
            <p:cNvPr id="165" name="椭圆形标注 164"/>
            <p:cNvSpPr/>
            <p:nvPr/>
          </p:nvSpPr>
          <p:spPr>
            <a:xfrm rot="2700000">
              <a:off x="4721810" y="1686493"/>
              <a:ext cx="2523967" cy="2576204"/>
            </a:xfrm>
            <a:prstGeom prst="wedgeEllipseCallout">
              <a:avLst>
                <a:gd name="adj1" fmla="val -75030"/>
                <a:gd name="adj2" fmla="val 11147"/>
              </a:avLst>
            </a:prstGeom>
            <a:solidFill>
              <a:srgbClr val="48CA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6" name="组合 165"/>
            <p:cNvGrpSpPr/>
            <p:nvPr/>
          </p:nvGrpSpPr>
          <p:grpSpPr>
            <a:xfrm rot="1800000">
              <a:off x="4953907" y="1969062"/>
              <a:ext cx="2059769" cy="2003988"/>
              <a:chOff x="6829305" y="2189654"/>
              <a:chExt cx="4286370" cy="4170287"/>
            </a:xfrm>
          </p:grpSpPr>
          <p:grpSp>
            <p:nvGrpSpPr>
              <p:cNvPr id="167" name="Group 6"/>
              <p:cNvGrpSpPr>
                <a:grpSpLocks noChangeAspect="1"/>
              </p:cNvGrpSpPr>
              <p:nvPr/>
            </p:nvGrpSpPr>
            <p:grpSpPr bwMode="auto">
              <a:xfrm>
                <a:off x="7038835" y="2350514"/>
                <a:ext cx="3832913" cy="3832911"/>
                <a:chOff x="4953000" y="0"/>
                <a:chExt cx="288" cy="288"/>
              </a:xfrm>
            </p:grpSpPr>
            <p:sp>
              <p:nvSpPr>
                <p:cNvPr id="257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11"/>
                <p:cNvSpPr>
                  <a:spLocks noChangeAspect="1"/>
                </p:cNvSpPr>
                <p:nvPr/>
              </p:nvSpPr>
              <p:spPr bwMode="auto">
                <a:xfrm>
                  <a:off x="4953165" y="170"/>
                  <a:ext cx="6" cy="4"/>
                </a:xfrm>
                <a:custGeom>
                  <a:avLst/>
                  <a:gdLst>
                    <a:gd name="T0" fmla="*/ 6 w 38"/>
                    <a:gd name="T1" fmla="*/ 6 h 20"/>
                    <a:gd name="T2" fmla="*/ 6 w 38"/>
                    <a:gd name="T3" fmla="*/ 19 h 20"/>
                    <a:gd name="T4" fmla="*/ 25 w 38"/>
                    <a:gd name="T5" fmla="*/ 19 h 20"/>
                    <a:gd name="T6" fmla="*/ 37 w 38"/>
                    <a:gd name="T7" fmla="*/ 19 h 20"/>
                    <a:gd name="T8" fmla="*/ 31 w 38"/>
                    <a:gd name="T9" fmla="*/ 0 h 20"/>
                    <a:gd name="T10" fmla="*/ 6 w 38"/>
                    <a:gd name="T11" fmla="*/ 0 h 20"/>
                    <a:gd name="T12" fmla="*/ 0 w 38"/>
                    <a:gd name="T13" fmla="*/ 6 h 20"/>
                    <a:gd name="T14" fmla="*/ 6 w 38"/>
                    <a:gd name="T15" fmla="*/ 6 h 20"/>
                    <a:gd name="T16" fmla="*/ 6 w 38"/>
                    <a:gd name="T17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20">
                      <a:moveTo>
                        <a:pt x="6" y="6"/>
                      </a:moveTo>
                      <a:lnTo>
                        <a:pt x="6" y="19"/>
                      </a:lnTo>
                      <a:lnTo>
                        <a:pt x="25" y="19"/>
                      </a:lnTo>
                      <a:lnTo>
                        <a:pt x="37" y="19"/>
                      </a:lnTo>
                      <a:lnTo>
                        <a:pt x="31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18"/>
                <p:cNvSpPr>
                  <a:spLocks noChangeAspect="1"/>
                </p:cNvSpPr>
                <p:nvPr/>
              </p:nvSpPr>
              <p:spPr bwMode="auto">
                <a:xfrm>
                  <a:off x="4953163" y="46"/>
                  <a:ext cx="7" cy="4"/>
                </a:xfrm>
                <a:custGeom>
                  <a:avLst/>
                  <a:gdLst>
                    <a:gd name="T0" fmla="*/ 0 w 44"/>
                    <a:gd name="T1" fmla="*/ 12 h 25"/>
                    <a:gd name="T2" fmla="*/ 12 w 44"/>
                    <a:gd name="T3" fmla="*/ 18 h 25"/>
                    <a:gd name="T4" fmla="*/ 12 w 44"/>
                    <a:gd name="T5" fmla="*/ 18 h 25"/>
                    <a:gd name="T6" fmla="*/ 31 w 44"/>
                    <a:gd name="T7" fmla="*/ 24 h 25"/>
                    <a:gd name="T8" fmla="*/ 37 w 44"/>
                    <a:gd name="T9" fmla="*/ 18 h 25"/>
                    <a:gd name="T10" fmla="*/ 43 w 44"/>
                    <a:gd name="T11" fmla="*/ 12 h 25"/>
                    <a:gd name="T12" fmla="*/ 43 w 44"/>
                    <a:gd name="T13" fmla="*/ 6 h 25"/>
                    <a:gd name="T14" fmla="*/ 37 w 44"/>
                    <a:gd name="T15" fmla="*/ 0 h 25"/>
                    <a:gd name="T16" fmla="*/ 24 w 44"/>
                    <a:gd name="T17" fmla="*/ 6 h 25"/>
                    <a:gd name="T18" fmla="*/ 12 w 44"/>
                    <a:gd name="T19" fmla="*/ 12 h 25"/>
                    <a:gd name="T20" fmla="*/ 6 w 44"/>
                    <a:gd name="T21" fmla="*/ 12 h 25"/>
                    <a:gd name="T22" fmla="*/ 0 w 44"/>
                    <a:gd name="T23" fmla="*/ 12 h 25"/>
                    <a:gd name="T24" fmla="*/ 0 w 44"/>
                    <a:gd name="T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25">
                      <a:moveTo>
                        <a:pt x="0" y="12"/>
                      </a:moveTo>
                      <a:lnTo>
                        <a:pt x="12" y="18"/>
                      </a:lnTo>
                      <a:lnTo>
                        <a:pt x="31" y="24"/>
                      </a:lnTo>
                      <a:lnTo>
                        <a:pt x="37" y="18"/>
                      </a:lnTo>
                      <a:lnTo>
                        <a:pt x="43" y="12"/>
                      </a:lnTo>
                      <a:lnTo>
                        <a:pt x="43" y="6"/>
                      </a:lnTo>
                      <a:lnTo>
                        <a:pt x="37" y="0"/>
                      </a:lnTo>
                      <a:lnTo>
                        <a:pt x="24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26"/>
                <p:cNvSpPr>
                  <a:spLocks noChangeAspect="1"/>
                </p:cNvSpPr>
                <p:nvPr/>
              </p:nvSpPr>
              <p:spPr bwMode="auto">
                <a:xfrm>
                  <a:off x="4953076" y="65"/>
                  <a:ext cx="4" cy="8"/>
                </a:xfrm>
                <a:custGeom>
                  <a:avLst/>
                  <a:gdLst>
                    <a:gd name="T0" fmla="*/ 25 w 26"/>
                    <a:gd name="T1" fmla="*/ 6 h 44"/>
                    <a:gd name="T2" fmla="*/ 25 w 26"/>
                    <a:gd name="T3" fmla="*/ 19 h 44"/>
                    <a:gd name="T4" fmla="*/ 25 w 26"/>
                    <a:gd name="T5" fmla="*/ 37 h 44"/>
                    <a:gd name="T6" fmla="*/ 6 w 26"/>
                    <a:gd name="T7" fmla="*/ 31 h 44"/>
                    <a:gd name="T8" fmla="*/ 6 w 26"/>
                    <a:gd name="T9" fmla="*/ 43 h 44"/>
                    <a:gd name="T10" fmla="*/ 0 w 26"/>
                    <a:gd name="T11" fmla="*/ 37 h 44"/>
                    <a:gd name="T12" fmla="*/ 0 w 26"/>
                    <a:gd name="T13" fmla="*/ 6 h 44"/>
                    <a:gd name="T14" fmla="*/ 6 w 26"/>
                    <a:gd name="T15" fmla="*/ 6 h 44"/>
                    <a:gd name="T16" fmla="*/ 12 w 26"/>
                    <a:gd name="T17" fmla="*/ 6 h 44"/>
                    <a:gd name="T18" fmla="*/ 25 w 26"/>
                    <a:gd name="T19" fmla="*/ 0 h 44"/>
                    <a:gd name="T20" fmla="*/ 25 w 26"/>
                    <a:gd name="T21" fmla="*/ 6 h 44"/>
                    <a:gd name="T22" fmla="*/ 25 w 26"/>
                    <a:gd name="T23" fmla="*/ 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44">
                      <a:moveTo>
                        <a:pt x="25" y="6"/>
                      </a:moveTo>
                      <a:lnTo>
                        <a:pt x="25" y="19"/>
                      </a:lnTo>
                      <a:lnTo>
                        <a:pt x="25" y="37"/>
                      </a:lnTo>
                      <a:lnTo>
                        <a:pt x="6" y="31"/>
                      </a:lnTo>
                      <a:lnTo>
                        <a:pt x="6" y="43"/>
                      </a:lnTo>
                      <a:lnTo>
                        <a:pt x="0" y="37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5" y="0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29"/>
                <p:cNvSpPr>
                  <a:spLocks noChangeAspect="1"/>
                </p:cNvSpPr>
                <p:nvPr/>
              </p:nvSpPr>
              <p:spPr bwMode="auto">
                <a:xfrm>
                  <a:off x="4953215" y="122"/>
                  <a:ext cx="21" cy="20"/>
                </a:xfrm>
                <a:custGeom>
                  <a:avLst/>
                  <a:gdLst>
                    <a:gd name="T0" fmla="*/ 43 w 124"/>
                    <a:gd name="T1" fmla="*/ 0 h 124"/>
                    <a:gd name="T2" fmla="*/ 50 w 124"/>
                    <a:gd name="T3" fmla="*/ 12 h 124"/>
                    <a:gd name="T4" fmla="*/ 37 w 124"/>
                    <a:gd name="T5" fmla="*/ 19 h 124"/>
                    <a:gd name="T6" fmla="*/ 37 w 124"/>
                    <a:gd name="T7" fmla="*/ 37 h 124"/>
                    <a:gd name="T8" fmla="*/ 50 w 124"/>
                    <a:gd name="T9" fmla="*/ 31 h 124"/>
                    <a:gd name="T10" fmla="*/ 62 w 124"/>
                    <a:gd name="T11" fmla="*/ 43 h 124"/>
                    <a:gd name="T12" fmla="*/ 68 w 124"/>
                    <a:gd name="T13" fmla="*/ 49 h 124"/>
                    <a:gd name="T14" fmla="*/ 80 w 124"/>
                    <a:gd name="T15" fmla="*/ 49 h 124"/>
                    <a:gd name="T16" fmla="*/ 93 w 124"/>
                    <a:gd name="T17" fmla="*/ 61 h 124"/>
                    <a:gd name="T18" fmla="*/ 105 w 124"/>
                    <a:gd name="T19" fmla="*/ 68 h 124"/>
                    <a:gd name="T20" fmla="*/ 123 w 124"/>
                    <a:gd name="T21" fmla="*/ 98 h 124"/>
                    <a:gd name="T22" fmla="*/ 99 w 124"/>
                    <a:gd name="T23" fmla="*/ 123 h 124"/>
                    <a:gd name="T24" fmla="*/ 74 w 124"/>
                    <a:gd name="T25" fmla="*/ 123 h 124"/>
                    <a:gd name="T26" fmla="*/ 56 w 124"/>
                    <a:gd name="T27" fmla="*/ 98 h 124"/>
                    <a:gd name="T28" fmla="*/ 56 w 124"/>
                    <a:gd name="T29" fmla="*/ 92 h 124"/>
                    <a:gd name="T30" fmla="*/ 50 w 124"/>
                    <a:gd name="T31" fmla="*/ 86 h 124"/>
                    <a:gd name="T32" fmla="*/ 31 w 124"/>
                    <a:gd name="T33" fmla="*/ 74 h 124"/>
                    <a:gd name="T34" fmla="*/ 19 w 124"/>
                    <a:gd name="T35" fmla="*/ 74 h 124"/>
                    <a:gd name="T36" fmla="*/ 0 w 124"/>
                    <a:gd name="T37" fmla="*/ 49 h 124"/>
                    <a:gd name="T38" fmla="*/ 0 w 124"/>
                    <a:gd name="T39" fmla="*/ 37 h 124"/>
                    <a:gd name="T40" fmla="*/ 0 w 124"/>
                    <a:gd name="T41" fmla="*/ 25 h 124"/>
                    <a:gd name="T42" fmla="*/ 0 w 124"/>
                    <a:gd name="T43" fmla="*/ 25 h 124"/>
                    <a:gd name="T44" fmla="*/ 0 w 124"/>
                    <a:gd name="T45" fmla="*/ 6 h 124"/>
                    <a:gd name="T46" fmla="*/ 19 w 124"/>
                    <a:gd name="T47" fmla="*/ 0 h 124"/>
                    <a:gd name="T48" fmla="*/ 25 w 124"/>
                    <a:gd name="T49" fmla="*/ 0 h 124"/>
                    <a:gd name="T50" fmla="*/ 43 w 124"/>
                    <a:gd name="T51" fmla="*/ 0 h 124"/>
                    <a:gd name="T52" fmla="*/ 43 w 124"/>
                    <a:gd name="T53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4" h="124">
                      <a:moveTo>
                        <a:pt x="43" y="0"/>
                      </a:moveTo>
                      <a:lnTo>
                        <a:pt x="50" y="12"/>
                      </a:lnTo>
                      <a:lnTo>
                        <a:pt x="37" y="19"/>
                      </a:lnTo>
                      <a:lnTo>
                        <a:pt x="37" y="37"/>
                      </a:lnTo>
                      <a:lnTo>
                        <a:pt x="50" y="31"/>
                      </a:lnTo>
                      <a:lnTo>
                        <a:pt x="62" y="43"/>
                      </a:lnTo>
                      <a:lnTo>
                        <a:pt x="68" y="49"/>
                      </a:lnTo>
                      <a:lnTo>
                        <a:pt x="80" y="49"/>
                      </a:lnTo>
                      <a:lnTo>
                        <a:pt x="93" y="61"/>
                      </a:lnTo>
                      <a:lnTo>
                        <a:pt x="105" y="68"/>
                      </a:lnTo>
                      <a:lnTo>
                        <a:pt x="123" y="98"/>
                      </a:lnTo>
                      <a:lnTo>
                        <a:pt x="99" y="123"/>
                      </a:lnTo>
                      <a:lnTo>
                        <a:pt x="74" y="123"/>
                      </a:lnTo>
                      <a:lnTo>
                        <a:pt x="56" y="98"/>
                      </a:lnTo>
                      <a:lnTo>
                        <a:pt x="56" y="92"/>
                      </a:lnTo>
                      <a:lnTo>
                        <a:pt x="50" y="86"/>
                      </a:lnTo>
                      <a:lnTo>
                        <a:pt x="31" y="74"/>
                      </a:lnTo>
                      <a:lnTo>
                        <a:pt x="19" y="74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0" y="25"/>
                      </a:lnTo>
                      <a:lnTo>
                        <a:pt x="0" y="6"/>
                      </a:lnTo>
                      <a:lnTo>
                        <a:pt x="19" y="0"/>
                      </a:lnTo>
                      <a:lnTo>
                        <a:pt x="25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8" name="组合 167"/>
              <p:cNvGrpSpPr/>
              <p:nvPr/>
            </p:nvGrpSpPr>
            <p:grpSpPr>
              <a:xfrm>
                <a:off x="6829305" y="2189654"/>
                <a:ext cx="4286370" cy="4170287"/>
                <a:chOff x="1277880" y="-1535218"/>
                <a:chExt cx="9959787" cy="9690060"/>
              </a:xfrm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1277880" y="-1535218"/>
                  <a:ext cx="9959787" cy="9690060"/>
                  <a:chOff x="3165256" y="992414"/>
                  <a:chExt cx="4958841" cy="4824548"/>
                </a:xfrm>
              </p:grpSpPr>
              <p:grpSp>
                <p:nvGrpSpPr>
                  <p:cNvPr id="171" name="组合 170"/>
                  <p:cNvGrpSpPr/>
                  <p:nvPr/>
                </p:nvGrpSpPr>
                <p:grpSpPr>
                  <a:xfrm>
                    <a:off x="3302419" y="998328"/>
                    <a:ext cx="4699000" cy="4699910"/>
                    <a:chOff x="-982362" y="-1947281"/>
                    <a:chExt cx="4699000" cy="4699910"/>
                  </a:xfrm>
                </p:grpSpPr>
                <p:cxnSp>
                  <p:nvCxnSpPr>
                    <p:cNvPr id="243" name="直接连接符 242"/>
                    <p:cNvCxnSpPr/>
                    <p:nvPr/>
                  </p:nvCxnSpPr>
                  <p:spPr>
                    <a:xfrm rot="-5400000">
                      <a:off x="-1515903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/>
                    <p:cNvCxnSpPr/>
                    <p:nvPr/>
                  </p:nvCxnSpPr>
                  <p:spPr>
                    <a:xfrm rot="-3857143">
                      <a:off x="-1283229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/>
                    <p:cNvCxnSpPr/>
                    <p:nvPr/>
                  </p:nvCxnSpPr>
                  <p:spPr>
                    <a:xfrm rot="-2314286">
                      <a:off x="-631292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/>
                    <p:cNvCxnSpPr/>
                    <p:nvPr/>
                  </p:nvCxnSpPr>
                  <p:spPr>
                    <a:xfrm rot="-771429">
                      <a:off x="310784" y="-182855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/>
                    <p:cNvCxnSpPr/>
                    <p:nvPr/>
                  </p:nvCxnSpPr>
                  <p:spPr>
                    <a:xfrm>
                      <a:off x="1335921" y="-1947281"/>
                      <a:ext cx="1078967" cy="237448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/>
                    <p:cNvCxnSpPr/>
                    <p:nvPr/>
                  </p:nvCxnSpPr>
                  <p:spPr>
                    <a:xfrm rot="2314286">
                      <a:off x="2298486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/>
                    <p:cNvCxnSpPr/>
                    <p:nvPr/>
                  </p:nvCxnSpPr>
                  <p:spPr>
                    <a:xfrm rot="3857142">
                      <a:off x="2950423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rot="5400000">
                      <a:off x="3183097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直接连接符 250"/>
                    <p:cNvCxnSpPr/>
                    <p:nvPr/>
                  </p:nvCxnSpPr>
                  <p:spPr>
                    <a:xfrm rot="6942857">
                      <a:off x="2950424" y="1481445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接连接符 251"/>
                    <p:cNvCxnSpPr/>
                    <p:nvPr/>
                  </p:nvCxnSpPr>
                  <p:spPr>
                    <a:xfrm rot="8485714">
                      <a:off x="2298486" y="229894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接连接符 252"/>
                    <p:cNvCxnSpPr/>
                    <p:nvPr/>
                  </p:nvCxnSpPr>
                  <p:spPr>
                    <a:xfrm rot="10028571">
                      <a:off x="1356410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接连接符 253"/>
                    <p:cNvCxnSpPr/>
                    <p:nvPr/>
                  </p:nvCxnSpPr>
                  <p:spPr>
                    <a:xfrm rot="11571429">
                      <a:off x="310784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接连接符 254"/>
                    <p:cNvCxnSpPr/>
                    <p:nvPr/>
                  </p:nvCxnSpPr>
                  <p:spPr>
                    <a:xfrm rot="13114285">
                      <a:off x="-631292" y="2298950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接连接符 255"/>
                    <p:cNvCxnSpPr/>
                    <p:nvPr/>
                  </p:nvCxnSpPr>
                  <p:spPr>
                    <a:xfrm rot="14657142">
                      <a:off x="-1283229" y="148144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2" name="椭圆 171"/>
                  <p:cNvSpPr/>
                  <p:nvPr/>
                </p:nvSpPr>
                <p:spPr>
                  <a:xfrm>
                    <a:off x="4760878" y="157073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椭圆 172"/>
                  <p:cNvSpPr/>
                  <p:nvPr/>
                </p:nvSpPr>
                <p:spPr>
                  <a:xfrm>
                    <a:off x="4515218" y="2142575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4" name="椭圆 173"/>
                  <p:cNvSpPr/>
                  <p:nvPr/>
                </p:nvSpPr>
                <p:spPr>
                  <a:xfrm>
                    <a:off x="5529088" y="286893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椭圆 174"/>
                  <p:cNvSpPr/>
                  <p:nvPr/>
                </p:nvSpPr>
                <p:spPr>
                  <a:xfrm>
                    <a:off x="4473372" y="3577861"/>
                    <a:ext cx="245660" cy="245660"/>
                  </a:xfrm>
                  <a:prstGeom prst="ellipse">
                    <a:avLst/>
                  </a:prstGeom>
                  <a:solidFill>
                    <a:srgbClr val="71CAE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6993977" y="349678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椭圆 176"/>
                  <p:cNvSpPr/>
                  <p:nvPr/>
                </p:nvSpPr>
                <p:spPr>
                  <a:xfrm>
                    <a:off x="5774748" y="450210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8" name="椭圆 177"/>
                  <p:cNvSpPr/>
                  <p:nvPr/>
                </p:nvSpPr>
                <p:spPr>
                  <a:xfrm>
                    <a:off x="6572066" y="2011596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椭圆 178"/>
                  <p:cNvSpPr/>
                  <p:nvPr/>
                </p:nvSpPr>
                <p:spPr>
                  <a:xfrm>
                    <a:off x="4604169" y="4884841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0" name="椭圆 179"/>
                  <p:cNvSpPr/>
                  <p:nvPr/>
                </p:nvSpPr>
                <p:spPr>
                  <a:xfrm>
                    <a:off x="3745369" y="2896000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>
                  <a:xfrm>
                    <a:off x="6803107" y="4451364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6075104" y="376950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3" name="椭圆 182"/>
                  <p:cNvSpPr/>
                  <p:nvPr/>
                </p:nvSpPr>
                <p:spPr>
                  <a:xfrm>
                    <a:off x="5620702" y="523217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椭圆 183"/>
                  <p:cNvSpPr/>
                  <p:nvPr/>
                </p:nvSpPr>
                <p:spPr>
                  <a:xfrm>
                    <a:off x="7178580" y="262327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椭圆 184"/>
                  <p:cNvSpPr/>
                  <p:nvPr/>
                </p:nvSpPr>
                <p:spPr>
                  <a:xfrm>
                    <a:off x="5952274" y="151741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6" name="椭圆 185"/>
                  <p:cNvSpPr/>
                  <p:nvPr/>
                </p:nvSpPr>
                <p:spPr>
                  <a:xfrm>
                    <a:off x="5221201" y="397856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椭圆 186"/>
                  <p:cNvSpPr/>
                  <p:nvPr/>
                </p:nvSpPr>
                <p:spPr>
                  <a:xfrm>
                    <a:off x="4052853" y="401516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188" name="直接连接符 187"/>
                  <p:cNvCxnSpPr>
                    <a:endCxn id="172" idx="1"/>
                  </p:cNvCxnSpPr>
                  <p:nvPr/>
                </p:nvCxnSpPr>
                <p:spPr>
                  <a:xfrm>
                    <a:off x="4596202" y="1235776"/>
                    <a:ext cx="200652" cy="37093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/>
                  <p:cNvCxnSpPr>
                    <a:endCxn id="180" idx="2"/>
                  </p:cNvCxnSpPr>
                  <p:nvPr/>
                </p:nvCxnSpPr>
                <p:spPr>
                  <a:xfrm>
                    <a:off x="3305722" y="2868938"/>
                    <a:ext cx="439647" cy="1498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连接符 189"/>
                  <p:cNvCxnSpPr>
                    <a:endCxn id="172" idx="2"/>
                  </p:cNvCxnSpPr>
                  <p:nvPr/>
                </p:nvCxnSpPr>
                <p:spPr>
                  <a:xfrm flipV="1">
                    <a:off x="3745369" y="1693562"/>
                    <a:ext cx="1015509" cy="20982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接连接符 190"/>
                  <p:cNvCxnSpPr>
                    <a:stCxn id="172" idx="3"/>
                    <a:endCxn id="173" idx="0"/>
                  </p:cNvCxnSpPr>
                  <p:nvPr/>
                </p:nvCxnSpPr>
                <p:spPr>
                  <a:xfrm flipH="1">
                    <a:off x="4638048" y="1780416"/>
                    <a:ext cx="158806" cy="36215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接连接符 191"/>
                  <p:cNvCxnSpPr>
                    <a:stCxn id="173" idx="6"/>
                    <a:endCxn id="174" idx="1"/>
                  </p:cNvCxnSpPr>
                  <p:nvPr/>
                </p:nvCxnSpPr>
                <p:spPr>
                  <a:xfrm>
                    <a:off x="4760878" y="2265405"/>
                    <a:ext cx="804186" cy="63951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>
                    <a:stCxn id="186" idx="6"/>
                    <a:endCxn id="182" idx="2"/>
                  </p:cNvCxnSpPr>
                  <p:nvPr/>
                </p:nvCxnSpPr>
                <p:spPr>
                  <a:xfrm flipV="1">
                    <a:off x="5466861" y="3892333"/>
                    <a:ext cx="608243" cy="20906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>
                    <a:stCxn id="186" idx="5"/>
                    <a:endCxn id="177" idx="1"/>
                  </p:cNvCxnSpPr>
                  <p:nvPr/>
                </p:nvCxnSpPr>
                <p:spPr>
                  <a:xfrm>
                    <a:off x="5430885" y="4188251"/>
                    <a:ext cx="379839" cy="34982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/>
                  <p:cNvCxnSpPr>
                    <a:stCxn id="175" idx="5"/>
                    <a:endCxn id="186" idx="1"/>
                  </p:cNvCxnSpPr>
                  <p:nvPr/>
                </p:nvCxnSpPr>
                <p:spPr>
                  <a:xfrm>
                    <a:off x="4683056" y="3787545"/>
                    <a:ext cx="574121" cy="22699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连接符 195"/>
                  <p:cNvCxnSpPr>
                    <a:stCxn id="187" idx="7"/>
                    <a:endCxn id="175" idx="3"/>
                  </p:cNvCxnSpPr>
                  <p:nvPr/>
                </p:nvCxnSpPr>
                <p:spPr>
                  <a:xfrm flipV="1">
                    <a:off x="4262537" y="3787545"/>
                    <a:ext cx="246811" cy="2635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>
                    <a:stCxn id="187" idx="5"/>
                    <a:endCxn id="179" idx="1"/>
                  </p:cNvCxnSpPr>
                  <p:nvPr/>
                </p:nvCxnSpPr>
                <p:spPr>
                  <a:xfrm>
                    <a:off x="4262537" y="4224847"/>
                    <a:ext cx="377608" cy="69597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/>
                  <p:cNvCxnSpPr>
                    <a:stCxn id="179" idx="5"/>
                    <a:endCxn id="183" idx="2"/>
                  </p:cNvCxnSpPr>
                  <p:nvPr/>
                </p:nvCxnSpPr>
                <p:spPr>
                  <a:xfrm>
                    <a:off x="4813853" y="5094525"/>
                    <a:ext cx="806849" cy="26048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直接连接符 198"/>
                  <p:cNvCxnSpPr>
                    <a:stCxn id="183" idx="0"/>
                    <a:endCxn id="177" idx="4"/>
                  </p:cNvCxnSpPr>
                  <p:nvPr/>
                </p:nvCxnSpPr>
                <p:spPr>
                  <a:xfrm flipV="1">
                    <a:off x="5743532" y="4747762"/>
                    <a:ext cx="154046" cy="4844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直接连接符 199"/>
                  <p:cNvCxnSpPr>
                    <a:stCxn id="177" idx="6"/>
                    <a:endCxn id="181" idx="2"/>
                  </p:cNvCxnSpPr>
                  <p:nvPr/>
                </p:nvCxnSpPr>
                <p:spPr>
                  <a:xfrm flipV="1">
                    <a:off x="6020408" y="4574194"/>
                    <a:ext cx="782699" cy="5073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直接连接符 200"/>
                  <p:cNvCxnSpPr>
                    <a:stCxn id="185" idx="5"/>
                    <a:endCxn id="178" idx="1"/>
                  </p:cNvCxnSpPr>
                  <p:nvPr/>
                </p:nvCxnSpPr>
                <p:spPr>
                  <a:xfrm>
                    <a:off x="6161958" y="1727097"/>
                    <a:ext cx="446084" cy="3204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直接连接符 201"/>
                  <p:cNvCxnSpPr>
                    <a:stCxn id="182" idx="0"/>
                    <a:endCxn id="174" idx="5"/>
                  </p:cNvCxnSpPr>
                  <p:nvPr/>
                </p:nvCxnSpPr>
                <p:spPr>
                  <a:xfrm flipH="1" flipV="1">
                    <a:off x="5738772" y="3078623"/>
                    <a:ext cx="459162" cy="69088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直接连接符 202"/>
                  <p:cNvCxnSpPr>
                    <a:stCxn id="175" idx="7"/>
                    <a:endCxn id="174" idx="2"/>
                  </p:cNvCxnSpPr>
                  <p:nvPr/>
                </p:nvCxnSpPr>
                <p:spPr>
                  <a:xfrm flipV="1">
                    <a:off x="4683056" y="2991769"/>
                    <a:ext cx="846032" cy="62206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直接连接符 203"/>
                  <p:cNvCxnSpPr>
                    <a:stCxn id="173" idx="4"/>
                    <a:endCxn id="175" idx="0"/>
                  </p:cNvCxnSpPr>
                  <p:nvPr/>
                </p:nvCxnSpPr>
                <p:spPr>
                  <a:xfrm flipH="1">
                    <a:off x="4596202" y="2388235"/>
                    <a:ext cx="41846" cy="118962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直接连接符 204"/>
                  <p:cNvCxnSpPr>
                    <a:stCxn id="180" idx="7"/>
                    <a:endCxn id="173" idx="3"/>
                  </p:cNvCxnSpPr>
                  <p:nvPr/>
                </p:nvCxnSpPr>
                <p:spPr>
                  <a:xfrm flipV="1">
                    <a:off x="3955053" y="2352259"/>
                    <a:ext cx="596141" cy="57971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直接连接符 205"/>
                  <p:cNvCxnSpPr>
                    <a:stCxn id="180" idx="5"/>
                    <a:endCxn id="175" idx="1"/>
                  </p:cNvCxnSpPr>
                  <p:nvPr/>
                </p:nvCxnSpPr>
                <p:spPr>
                  <a:xfrm>
                    <a:off x="3955053" y="3105684"/>
                    <a:ext cx="554295" cy="50815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206"/>
                  <p:cNvCxnSpPr>
                    <a:stCxn id="180" idx="4"/>
                    <a:endCxn id="187" idx="0"/>
                  </p:cNvCxnSpPr>
                  <p:nvPr/>
                </p:nvCxnSpPr>
                <p:spPr>
                  <a:xfrm>
                    <a:off x="3868199" y="3141660"/>
                    <a:ext cx="307484" cy="87350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接连接符 207"/>
                  <p:cNvCxnSpPr>
                    <a:stCxn id="174" idx="7"/>
                    <a:endCxn id="178" idx="3"/>
                  </p:cNvCxnSpPr>
                  <p:nvPr/>
                </p:nvCxnSpPr>
                <p:spPr>
                  <a:xfrm flipV="1">
                    <a:off x="5738772" y="2221280"/>
                    <a:ext cx="869270" cy="6836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/>
                  <p:cNvCxnSpPr>
                    <a:stCxn id="185" idx="4"/>
                    <a:endCxn id="174" idx="7"/>
                  </p:cNvCxnSpPr>
                  <p:nvPr/>
                </p:nvCxnSpPr>
                <p:spPr>
                  <a:xfrm flipH="1">
                    <a:off x="5738772" y="1763073"/>
                    <a:ext cx="336332" cy="114184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连接符 209"/>
                  <p:cNvCxnSpPr>
                    <a:stCxn id="178" idx="5"/>
                    <a:endCxn id="184" idx="1"/>
                  </p:cNvCxnSpPr>
                  <p:nvPr/>
                </p:nvCxnSpPr>
                <p:spPr>
                  <a:xfrm>
                    <a:off x="6781750" y="2221280"/>
                    <a:ext cx="432806" cy="4379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/>
                  <p:cNvCxnSpPr>
                    <a:stCxn id="182" idx="7"/>
                    <a:endCxn id="184" idx="3"/>
                  </p:cNvCxnSpPr>
                  <p:nvPr/>
                </p:nvCxnSpPr>
                <p:spPr>
                  <a:xfrm flipV="1">
                    <a:off x="6284788" y="2832963"/>
                    <a:ext cx="929768" cy="9725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/>
                  <p:cNvCxnSpPr>
                    <a:stCxn id="184" idx="4"/>
                    <a:endCxn id="176" idx="7"/>
                  </p:cNvCxnSpPr>
                  <p:nvPr/>
                </p:nvCxnSpPr>
                <p:spPr>
                  <a:xfrm flipH="1">
                    <a:off x="7203661" y="2868939"/>
                    <a:ext cx="97749" cy="6638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连接符 212"/>
                  <p:cNvCxnSpPr>
                    <a:stCxn id="182" idx="6"/>
                    <a:endCxn id="176" idx="3"/>
                  </p:cNvCxnSpPr>
                  <p:nvPr/>
                </p:nvCxnSpPr>
                <p:spPr>
                  <a:xfrm flipV="1">
                    <a:off x="6320764" y="3706466"/>
                    <a:ext cx="709189" cy="18586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直接连接符 213"/>
                  <p:cNvCxnSpPr>
                    <a:stCxn id="176" idx="4"/>
                    <a:endCxn id="181" idx="0"/>
                  </p:cNvCxnSpPr>
                  <p:nvPr/>
                </p:nvCxnSpPr>
                <p:spPr>
                  <a:xfrm flipH="1">
                    <a:off x="6925937" y="3742442"/>
                    <a:ext cx="190870" cy="70892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接连接符 214"/>
                  <p:cNvCxnSpPr>
                    <a:stCxn id="177" idx="7"/>
                    <a:endCxn id="182" idx="5"/>
                  </p:cNvCxnSpPr>
                  <p:nvPr/>
                </p:nvCxnSpPr>
                <p:spPr>
                  <a:xfrm flipV="1">
                    <a:off x="5984432" y="3979187"/>
                    <a:ext cx="300356" cy="55889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直接连接符 215"/>
                  <p:cNvCxnSpPr>
                    <a:stCxn id="183" idx="6"/>
                    <a:endCxn id="181" idx="4"/>
                  </p:cNvCxnSpPr>
                  <p:nvPr/>
                </p:nvCxnSpPr>
                <p:spPr>
                  <a:xfrm flipV="1">
                    <a:off x="5866362" y="4697024"/>
                    <a:ext cx="1059575" cy="65798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直接连接符 216"/>
                  <p:cNvCxnSpPr>
                    <a:stCxn id="179" idx="7"/>
                    <a:endCxn id="186" idx="4"/>
                  </p:cNvCxnSpPr>
                  <p:nvPr/>
                </p:nvCxnSpPr>
                <p:spPr>
                  <a:xfrm flipV="1">
                    <a:off x="4813853" y="4224227"/>
                    <a:ext cx="530178" cy="69659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/>
                  <p:cNvCxnSpPr>
                    <a:stCxn id="172" idx="6"/>
                    <a:endCxn id="185" idx="2"/>
                  </p:cNvCxnSpPr>
                  <p:nvPr/>
                </p:nvCxnSpPr>
                <p:spPr>
                  <a:xfrm flipV="1">
                    <a:off x="5006538" y="1640243"/>
                    <a:ext cx="945736" cy="533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连接符 218"/>
                  <p:cNvCxnSpPr>
                    <a:stCxn id="174" idx="6"/>
                    <a:endCxn id="184" idx="3"/>
                  </p:cNvCxnSpPr>
                  <p:nvPr/>
                </p:nvCxnSpPr>
                <p:spPr>
                  <a:xfrm flipV="1">
                    <a:off x="5774748" y="2832963"/>
                    <a:ext cx="1439808" cy="15880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/>
                  <p:cNvCxnSpPr/>
                  <p:nvPr/>
                </p:nvCxnSpPr>
                <p:spPr>
                  <a:xfrm flipV="1">
                    <a:off x="5383971" y="3120735"/>
                    <a:ext cx="307888" cy="86396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/>
                  <p:cNvCxnSpPr>
                    <a:endCxn id="187" idx="4"/>
                  </p:cNvCxnSpPr>
                  <p:nvPr/>
                </p:nvCxnSpPr>
                <p:spPr>
                  <a:xfrm flipV="1">
                    <a:off x="3761489" y="4260823"/>
                    <a:ext cx="414194" cy="6469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/>
                  <p:cNvCxnSpPr/>
                  <p:nvPr/>
                </p:nvCxnSpPr>
                <p:spPr>
                  <a:xfrm flipV="1">
                    <a:off x="3289027" y="3108974"/>
                    <a:ext cx="513725" cy="84066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连接符 222"/>
                  <p:cNvCxnSpPr>
                    <a:endCxn id="173" idx="2"/>
                  </p:cNvCxnSpPr>
                  <p:nvPr/>
                </p:nvCxnSpPr>
                <p:spPr>
                  <a:xfrm>
                    <a:off x="3745369" y="1887334"/>
                    <a:ext cx="769849" cy="37807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/>
                  <p:cNvCxnSpPr>
                    <a:endCxn id="172" idx="0"/>
                  </p:cNvCxnSpPr>
                  <p:nvPr/>
                </p:nvCxnSpPr>
                <p:spPr>
                  <a:xfrm flipH="1">
                    <a:off x="4883708" y="992414"/>
                    <a:ext cx="761035" cy="57831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/>
                  <p:cNvCxnSpPr>
                    <a:endCxn id="185" idx="1"/>
                  </p:cNvCxnSpPr>
                  <p:nvPr/>
                </p:nvCxnSpPr>
                <p:spPr>
                  <a:xfrm>
                    <a:off x="5620702" y="998328"/>
                    <a:ext cx="367548" cy="55506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/>
                  <p:cNvCxnSpPr>
                    <a:endCxn id="178" idx="1"/>
                  </p:cNvCxnSpPr>
                  <p:nvPr/>
                </p:nvCxnSpPr>
                <p:spPr>
                  <a:xfrm flipH="1">
                    <a:off x="6608042" y="1235776"/>
                    <a:ext cx="86852" cy="81179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/>
                  <p:cNvCxnSpPr>
                    <a:endCxn id="176" idx="5"/>
                  </p:cNvCxnSpPr>
                  <p:nvPr/>
                </p:nvCxnSpPr>
                <p:spPr>
                  <a:xfrm flipH="1" flipV="1">
                    <a:off x="7203661" y="3706466"/>
                    <a:ext cx="796579" cy="23472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/>
                  <p:cNvCxnSpPr>
                    <a:endCxn id="176" idx="5"/>
                  </p:cNvCxnSpPr>
                  <p:nvPr/>
                </p:nvCxnSpPr>
                <p:spPr>
                  <a:xfrm flipH="1" flipV="1">
                    <a:off x="7203661" y="3706466"/>
                    <a:ext cx="314775" cy="12012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直接连接符 228"/>
                  <p:cNvCxnSpPr>
                    <a:endCxn id="183" idx="5"/>
                  </p:cNvCxnSpPr>
                  <p:nvPr/>
                </p:nvCxnSpPr>
                <p:spPr>
                  <a:xfrm flipH="1" flipV="1">
                    <a:off x="5830386" y="5441862"/>
                    <a:ext cx="852961" cy="13535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接连接符 229"/>
                  <p:cNvCxnSpPr>
                    <a:endCxn id="183" idx="4"/>
                  </p:cNvCxnSpPr>
                  <p:nvPr/>
                </p:nvCxnSpPr>
                <p:spPr>
                  <a:xfrm flipV="1">
                    <a:off x="5615930" y="5477838"/>
                    <a:ext cx="127602" cy="33912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直接连接符 230"/>
                  <p:cNvCxnSpPr>
                    <a:endCxn id="187" idx="2"/>
                  </p:cNvCxnSpPr>
                  <p:nvPr/>
                </p:nvCxnSpPr>
                <p:spPr>
                  <a:xfrm>
                    <a:off x="3267621" y="3941186"/>
                    <a:ext cx="785232" cy="19680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直接连接符 231"/>
                  <p:cNvCxnSpPr>
                    <a:endCxn id="178" idx="6"/>
                  </p:cNvCxnSpPr>
                  <p:nvPr/>
                </p:nvCxnSpPr>
                <p:spPr>
                  <a:xfrm flipH="1">
                    <a:off x="6817726" y="1879932"/>
                    <a:ext cx="716221" cy="2544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直接连接符 232"/>
                  <p:cNvCxnSpPr>
                    <a:endCxn id="184" idx="6"/>
                  </p:cNvCxnSpPr>
                  <p:nvPr/>
                </p:nvCxnSpPr>
                <p:spPr>
                  <a:xfrm flipH="1" flipV="1">
                    <a:off x="7424240" y="2746109"/>
                    <a:ext cx="576000" cy="13806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/>
                  <p:cNvCxnSpPr>
                    <a:stCxn id="179" idx="6"/>
                    <a:endCxn id="177" idx="2"/>
                  </p:cNvCxnSpPr>
                  <p:nvPr/>
                </p:nvCxnSpPr>
                <p:spPr>
                  <a:xfrm flipV="1">
                    <a:off x="4849829" y="4624932"/>
                    <a:ext cx="924919" cy="38273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椭圆 234"/>
                  <p:cNvSpPr/>
                  <p:nvPr/>
                </p:nvSpPr>
                <p:spPr>
                  <a:xfrm>
                    <a:off x="4475375" y="108562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6" name="椭圆 235"/>
                  <p:cNvSpPr/>
                  <p:nvPr/>
                </p:nvSpPr>
                <p:spPr>
                  <a:xfrm>
                    <a:off x="7878437" y="385286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7" name="椭圆 236"/>
                  <p:cNvSpPr/>
                  <p:nvPr/>
                </p:nvSpPr>
                <p:spPr>
                  <a:xfrm>
                    <a:off x="3377143" y="4502102"/>
                    <a:ext cx="719689" cy="71968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8" name="椭圆 237"/>
                  <p:cNvSpPr/>
                  <p:nvPr/>
                </p:nvSpPr>
                <p:spPr>
                  <a:xfrm>
                    <a:off x="3165256" y="3793313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9" name="椭圆 238"/>
                  <p:cNvSpPr/>
                  <p:nvPr/>
                </p:nvSpPr>
                <p:spPr>
                  <a:xfrm>
                    <a:off x="7406314" y="173779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0" name="椭圆 239"/>
                  <p:cNvSpPr/>
                  <p:nvPr/>
                </p:nvSpPr>
                <p:spPr>
                  <a:xfrm>
                    <a:off x="6540862" y="547110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" name="椭圆 240"/>
                  <p:cNvSpPr/>
                  <p:nvPr/>
                </p:nvSpPr>
                <p:spPr>
                  <a:xfrm>
                    <a:off x="3645882" y="180075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242" name="直接连接符 241"/>
                  <p:cNvCxnSpPr>
                    <a:endCxn id="179" idx="4"/>
                  </p:cNvCxnSpPr>
                  <p:nvPr/>
                </p:nvCxnSpPr>
                <p:spPr>
                  <a:xfrm flipV="1">
                    <a:off x="4596202" y="5130501"/>
                    <a:ext cx="130797" cy="44671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0" name="椭圆 169"/>
                <p:cNvSpPr/>
                <p:nvPr/>
              </p:nvSpPr>
              <p:spPr>
                <a:xfrm>
                  <a:off x="8999277" y="1541913"/>
                  <a:ext cx="1069568" cy="1069568"/>
                </a:xfrm>
                <a:prstGeom prst="ellipse">
                  <a:avLst/>
                </a:prstGeom>
                <a:solidFill>
                  <a:srgbClr val="FFC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81" name="组合 280"/>
          <p:cNvGrpSpPr/>
          <p:nvPr/>
        </p:nvGrpSpPr>
        <p:grpSpPr>
          <a:xfrm>
            <a:off x="6177583" y="1107823"/>
            <a:ext cx="2403631" cy="917565"/>
            <a:chOff x="1067890" y="4412202"/>
            <a:chExt cx="3204841" cy="1223418"/>
          </a:xfrm>
        </p:grpSpPr>
        <p:sp>
          <p:nvSpPr>
            <p:cNvPr id="282" name="圆角矩形 281"/>
            <p:cNvSpPr/>
            <p:nvPr/>
          </p:nvSpPr>
          <p:spPr>
            <a:xfrm>
              <a:off x="1067890" y="4412202"/>
              <a:ext cx="816746" cy="8167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1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3" name="Rectangle 96"/>
            <p:cNvSpPr/>
            <p:nvPr/>
          </p:nvSpPr>
          <p:spPr>
            <a:xfrm>
              <a:off x="2105485" y="4896957"/>
              <a:ext cx="2167246" cy="738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模拟</a:t>
              </a:r>
              <a:r>
                <a:rPr lang="en-US" altLang="zh-CN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ERP</a:t>
              </a:r>
              <a:r>
                <a:rPr lang="zh-CN" altLang="en-US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单据录入界面，将缺省值配置成模版，在保存操作时调用。</a:t>
              </a:r>
              <a:endParaRPr lang="en-US" sz="1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2105485" y="4413339"/>
              <a:ext cx="168251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缺省值模版化</a:t>
              </a:r>
              <a:endParaRPr lang="zh-CN" altLang="en-US" sz="1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5" name="直接连接符 284"/>
            <p:cNvCxnSpPr/>
            <p:nvPr/>
          </p:nvCxnSpPr>
          <p:spPr>
            <a:xfrm>
              <a:off x="2213145" y="4811697"/>
              <a:ext cx="66582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矩形 286"/>
          <p:cNvSpPr/>
          <p:nvPr/>
        </p:nvSpPr>
        <p:spPr>
          <a:xfrm>
            <a:off x="986225" y="4148046"/>
            <a:ext cx="1997981" cy="346247"/>
          </a:xfrm>
          <a:prstGeom prst="rect">
            <a:avLst/>
          </a:prstGeom>
        </p:spPr>
        <p:txBody>
          <a:bodyPr wrap="none" lIns="68573" tIns="34289" rIns="68573" bIns="34289">
            <a:spAutoFit/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让移动开发更智能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8" name="Freeform 9"/>
          <p:cNvSpPr>
            <a:spLocks noEditPoints="1"/>
          </p:cNvSpPr>
          <p:nvPr/>
        </p:nvSpPr>
        <p:spPr bwMode="auto">
          <a:xfrm>
            <a:off x="3779912" y="1169690"/>
            <a:ext cx="283164" cy="530118"/>
          </a:xfrm>
          <a:custGeom>
            <a:avLst/>
            <a:gdLst>
              <a:gd name="T0" fmla="*/ 225 w 450"/>
              <a:gd name="T1" fmla="*/ 700 h 800"/>
              <a:gd name="T2" fmla="*/ 275 w 450"/>
              <a:gd name="T3" fmla="*/ 650 h 800"/>
              <a:gd name="T4" fmla="*/ 225 w 450"/>
              <a:gd name="T5" fmla="*/ 600 h 800"/>
              <a:gd name="T6" fmla="*/ 175 w 450"/>
              <a:gd name="T7" fmla="*/ 650 h 800"/>
              <a:gd name="T8" fmla="*/ 225 w 450"/>
              <a:gd name="T9" fmla="*/ 700 h 800"/>
              <a:gd name="T10" fmla="*/ 350 w 450"/>
              <a:gd name="T11" fmla="*/ 0 h 800"/>
              <a:gd name="T12" fmla="*/ 100 w 450"/>
              <a:gd name="T13" fmla="*/ 0 h 800"/>
              <a:gd name="T14" fmla="*/ 0 w 450"/>
              <a:gd name="T15" fmla="*/ 100 h 800"/>
              <a:gd name="T16" fmla="*/ 0 w 450"/>
              <a:gd name="T17" fmla="*/ 700 h 800"/>
              <a:gd name="T18" fmla="*/ 100 w 450"/>
              <a:gd name="T19" fmla="*/ 800 h 800"/>
              <a:gd name="T20" fmla="*/ 350 w 450"/>
              <a:gd name="T21" fmla="*/ 800 h 800"/>
              <a:gd name="T22" fmla="*/ 450 w 450"/>
              <a:gd name="T23" fmla="*/ 700 h 800"/>
              <a:gd name="T24" fmla="*/ 450 w 450"/>
              <a:gd name="T25" fmla="*/ 100 h 800"/>
              <a:gd name="T26" fmla="*/ 350 w 450"/>
              <a:gd name="T27" fmla="*/ 0 h 800"/>
              <a:gd name="T28" fmla="*/ 400 w 450"/>
              <a:gd name="T29" fmla="*/ 700 h 800"/>
              <a:gd name="T30" fmla="*/ 350 w 450"/>
              <a:gd name="T31" fmla="*/ 750 h 800"/>
              <a:gd name="T32" fmla="*/ 100 w 450"/>
              <a:gd name="T33" fmla="*/ 750 h 800"/>
              <a:gd name="T34" fmla="*/ 50 w 450"/>
              <a:gd name="T35" fmla="*/ 700 h 800"/>
              <a:gd name="T36" fmla="*/ 50 w 450"/>
              <a:gd name="T37" fmla="*/ 550 h 800"/>
              <a:gd name="T38" fmla="*/ 400 w 450"/>
              <a:gd name="T39" fmla="*/ 550 h 800"/>
              <a:gd name="T40" fmla="*/ 400 w 450"/>
              <a:gd name="T41" fmla="*/ 700 h 800"/>
              <a:gd name="T42" fmla="*/ 400 w 450"/>
              <a:gd name="T43" fmla="*/ 500 h 800"/>
              <a:gd name="T44" fmla="*/ 50 w 450"/>
              <a:gd name="T45" fmla="*/ 500 h 800"/>
              <a:gd name="T46" fmla="*/ 50 w 450"/>
              <a:gd name="T47" fmla="*/ 175 h 800"/>
              <a:gd name="T48" fmla="*/ 400 w 450"/>
              <a:gd name="T49" fmla="*/ 175 h 800"/>
              <a:gd name="T50" fmla="*/ 400 w 450"/>
              <a:gd name="T51" fmla="*/ 500 h 800"/>
              <a:gd name="T52" fmla="*/ 400 w 450"/>
              <a:gd name="T53" fmla="*/ 125 h 800"/>
              <a:gd name="T54" fmla="*/ 50 w 450"/>
              <a:gd name="T55" fmla="*/ 125 h 800"/>
              <a:gd name="T56" fmla="*/ 50 w 450"/>
              <a:gd name="T57" fmla="*/ 100 h 800"/>
              <a:gd name="T58" fmla="*/ 100 w 450"/>
              <a:gd name="T59" fmla="*/ 50 h 800"/>
              <a:gd name="T60" fmla="*/ 350 w 450"/>
              <a:gd name="T61" fmla="*/ 50 h 800"/>
              <a:gd name="T62" fmla="*/ 400 w 450"/>
              <a:gd name="T63" fmla="*/ 100 h 800"/>
              <a:gd name="T64" fmla="*/ 400 w 450"/>
              <a:gd name="T65" fmla="*/ 12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0" h="800">
                <a:moveTo>
                  <a:pt x="225" y="700"/>
                </a:moveTo>
                <a:cubicBezTo>
                  <a:pt x="253" y="700"/>
                  <a:pt x="275" y="678"/>
                  <a:pt x="275" y="650"/>
                </a:cubicBezTo>
                <a:cubicBezTo>
                  <a:pt x="275" y="622"/>
                  <a:pt x="253" y="600"/>
                  <a:pt x="225" y="600"/>
                </a:cubicBezTo>
                <a:cubicBezTo>
                  <a:pt x="197" y="600"/>
                  <a:pt x="175" y="622"/>
                  <a:pt x="175" y="650"/>
                </a:cubicBezTo>
                <a:cubicBezTo>
                  <a:pt x="175" y="678"/>
                  <a:pt x="197" y="700"/>
                  <a:pt x="225" y="700"/>
                </a:cubicBezTo>
                <a:close/>
                <a:moveTo>
                  <a:pt x="35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755"/>
                  <a:pt x="45" y="800"/>
                  <a:pt x="100" y="800"/>
                </a:cubicBezTo>
                <a:cubicBezTo>
                  <a:pt x="350" y="800"/>
                  <a:pt x="350" y="800"/>
                  <a:pt x="350" y="800"/>
                </a:cubicBezTo>
                <a:cubicBezTo>
                  <a:pt x="405" y="800"/>
                  <a:pt x="450" y="755"/>
                  <a:pt x="450" y="700"/>
                </a:cubicBezTo>
                <a:cubicBezTo>
                  <a:pt x="450" y="100"/>
                  <a:pt x="450" y="100"/>
                  <a:pt x="450" y="100"/>
                </a:cubicBezTo>
                <a:cubicBezTo>
                  <a:pt x="450" y="45"/>
                  <a:pt x="405" y="0"/>
                  <a:pt x="350" y="0"/>
                </a:cubicBezTo>
                <a:close/>
                <a:moveTo>
                  <a:pt x="400" y="700"/>
                </a:moveTo>
                <a:cubicBezTo>
                  <a:pt x="400" y="728"/>
                  <a:pt x="378" y="750"/>
                  <a:pt x="350" y="750"/>
                </a:cubicBezTo>
                <a:cubicBezTo>
                  <a:pt x="100" y="750"/>
                  <a:pt x="100" y="750"/>
                  <a:pt x="100" y="750"/>
                </a:cubicBezTo>
                <a:cubicBezTo>
                  <a:pt x="72" y="750"/>
                  <a:pt x="50" y="728"/>
                  <a:pt x="50" y="700"/>
                </a:cubicBezTo>
                <a:cubicBezTo>
                  <a:pt x="50" y="550"/>
                  <a:pt x="50" y="550"/>
                  <a:pt x="50" y="550"/>
                </a:cubicBezTo>
                <a:cubicBezTo>
                  <a:pt x="400" y="550"/>
                  <a:pt x="400" y="550"/>
                  <a:pt x="400" y="550"/>
                </a:cubicBezTo>
                <a:lnTo>
                  <a:pt x="400" y="700"/>
                </a:lnTo>
                <a:close/>
                <a:moveTo>
                  <a:pt x="400" y="500"/>
                </a:moveTo>
                <a:cubicBezTo>
                  <a:pt x="50" y="500"/>
                  <a:pt x="50" y="500"/>
                  <a:pt x="50" y="500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00" y="175"/>
                  <a:pt x="400" y="175"/>
                  <a:pt x="400" y="175"/>
                </a:cubicBezTo>
                <a:lnTo>
                  <a:pt x="400" y="500"/>
                </a:lnTo>
                <a:close/>
                <a:moveTo>
                  <a:pt x="400" y="125"/>
                </a:moveTo>
                <a:cubicBezTo>
                  <a:pt x="50" y="125"/>
                  <a:pt x="50" y="125"/>
                  <a:pt x="50" y="125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72"/>
                  <a:pt x="72" y="50"/>
                  <a:pt x="100" y="50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78" y="50"/>
                  <a:pt x="400" y="72"/>
                  <a:pt x="400" y="100"/>
                </a:cubicBezTo>
                <a:lnTo>
                  <a:pt x="400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Freeform 5"/>
          <p:cNvSpPr>
            <a:spLocks noEditPoints="1"/>
          </p:cNvSpPr>
          <p:nvPr/>
        </p:nvSpPr>
        <p:spPr bwMode="auto">
          <a:xfrm>
            <a:off x="6269164" y="1222652"/>
            <a:ext cx="444026" cy="402479"/>
          </a:xfrm>
          <a:custGeom>
            <a:avLst/>
            <a:gdLst>
              <a:gd name="T0" fmla="*/ 634 w 672"/>
              <a:gd name="T1" fmla="*/ 0 h 576"/>
              <a:gd name="T2" fmla="*/ 38 w 672"/>
              <a:gd name="T3" fmla="*/ 0 h 576"/>
              <a:gd name="T4" fmla="*/ 0 w 672"/>
              <a:gd name="T5" fmla="*/ 39 h 576"/>
              <a:gd name="T6" fmla="*/ 0 w 672"/>
              <a:gd name="T7" fmla="*/ 441 h 576"/>
              <a:gd name="T8" fmla="*/ 38 w 672"/>
              <a:gd name="T9" fmla="*/ 479 h 576"/>
              <a:gd name="T10" fmla="*/ 312 w 672"/>
              <a:gd name="T11" fmla="*/ 479 h 576"/>
              <a:gd name="T12" fmla="*/ 312 w 672"/>
              <a:gd name="T13" fmla="*/ 529 h 576"/>
              <a:gd name="T14" fmla="*/ 360 w 672"/>
              <a:gd name="T15" fmla="*/ 529 h 576"/>
              <a:gd name="T16" fmla="*/ 360 w 672"/>
              <a:gd name="T17" fmla="*/ 479 h 576"/>
              <a:gd name="T18" fmla="*/ 634 w 672"/>
              <a:gd name="T19" fmla="*/ 479 h 576"/>
              <a:gd name="T20" fmla="*/ 672 w 672"/>
              <a:gd name="T21" fmla="*/ 441 h 576"/>
              <a:gd name="T22" fmla="*/ 672 w 672"/>
              <a:gd name="T23" fmla="*/ 39 h 576"/>
              <a:gd name="T24" fmla="*/ 634 w 672"/>
              <a:gd name="T25" fmla="*/ 0 h 576"/>
              <a:gd name="T26" fmla="*/ 632 w 672"/>
              <a:gd name="T27" fmla="*/ 439 h 576"/>
              <a:gd name="T28" fmla="*/ 40 w 672"/>
              <a:gd name="T29" fmla="*/ 439 h 576"/>
              <a:gd name="T30" fmla="*/ 40 w 672"/>
              <a:gd name="T31" fmla="*/ 336 h 576"/>
              <a:gd name="T32" fmla="*/ 632 w 672"/>
              <a:gd name="T33" fmla="*/ 336 h 576"/>
              <a:gd name="T34" fmla="*/ 632 w 672"/>
              <a:gd name="T35" fmla="*/ 439 h 576"/>
              <a:gd name="T36" fmla="*/ 40 w 672"/>
              <a:gd name="T37" fmla="*/ 296 h 576"/>
              <a:gd name="T38" fmla="*/ 40 w 672"/>
              <a:gd name="T39" fmla="*/ 41 h 576"/>
              <a:gd name="T40" fmla="*/ 632 w 672"/>
              <a:gd name="T41" fmla="*/ 41 h 576"/>
              <a:gd name="T42" fmla="*/ 632 w 672"/>
              <a:gd name="T43" fmla="*/ 296 h 576"/>
              <a:gd name="T44" fmla="*/ 40 w 672"/>
              <a:gd name="T45" fmla="*/ 296 h 576"/>
              <a:gd name="T46" fmla="*/ 311 w 672"/>
              <a:gd name="T47" fmla="*/ 363 h 576"/>
              <a:gd name="T48" fmla="*/ 361 w 672"/>
              <a:gd name="T49" fmla="*/ 363 h 576"/>
              <a:gd name="T50" fmla="*/ 361 w 672"/>
              <a:gd name="T51" fmla="*/ 412 h 576"/>
              <a:gd name="T52" fmla="*/ 311 w 672"/>
              <a:gd name="T53" fmla="*/ 412 h 576"/>
              <a:gd name="T54" fmla="*/ 311 w 672"/>
              <a:gd name="T55" fmla="*/ 363 h 576"/>
              <a:gd name="T56" fmla="*/ 241 w 672"/>
              <a:gd name="T57" fmla="*/ 528 h 576"/>
              <a:gd name="T58" fmla="*/ 216 w 672"/>
              <a:gd name="T59" fmla="*/ 552 h 576"/>
              <a:gd name="T60" fmla="*/ 240 w 672"/>
              <a:gd name="T61" fmla="*/ 576 h 576"/>
              <a:gd name="T62" fmla="*/ 432 w 672"/>
              <a:gd name="T63" fmla="*/ 576 h 576"/>
              <a:gd name="T64" fmla="*/ 456 w 672"/>
              <a:gd name="T65" fmla="*/ 552 h 576"/>
              <a:gd name="T66" fmla="*/ 431 w 672"/>
              <a:gd name="T67" fmla="*/ 528 h 576"/>
              <a:gd name="T68" fmla="*/ 241 w 672"/>
              <a:gd name="T69" fmla="*/ 52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72" h="576">
                <a:moveTo>
                  <a:pt x="634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63"/>
                  <a:pt x="17" y="479"/>
                  <a:pt x="38" y="479"/>
                </a:cubicBezTo>
                <a:cubicBezTo>
                  <a:pt x="312" y="479"/>
                  <a:pt x="312" y="479"/>
                  <a:pt x="312" y="479"/>
                </a:cubicBezTo>
                <a:cubicBezTo>
                  <a:pt x="312" y="529"/>
                  <a:pt x="312" y="529"/>
                  <a:pt x="312" y="529"/>
                </a:cubicBezTo>
                <a:cubicBezTo>
                  <a:pt x="360" y="529"/>
                  <a:pt x="360" y="529"/>
                  <a:pt x="360" y="529"/>
                </a:cubicBezTo>
                <a:cubicBezTo>
                  <a:pt x="360" y="479"/>
                  <a:pt x="360" y="479"/>
                  <a:pt x="360" y="479"/>
                </a:cubicBezTo>
                <a:cubicBezTo>
                  <a:pt x="634" y="479"/>
                  <a:pt x="634" y="479"/>
                  <a:pt x="634" y="479"/>
                </a:cubicBezTo>
                <a:cubicBezTo>
                  <a:pt x="655" y="479"/>
                  <a:pt x="672" y="463"/>
                  <a:pt x="672" y="441"/>
                </a:cubicBezTo>
                <a:cubicBezTo>
                  <a:pt x="672" y="39"/>
                  <a:pt x="672" y="39"/>
                  <a:pt x="672" y="39"/>
                </a:cubicBezTo>
                <a:cubicBezTo>
                  <a:pt x="672" y="17"/>
                  <a:pt x="655" y="0"/>
                  <a:pt x="634" y="0"/>
                </a:cubicBezTo>
                <a:close/>
                <a:moveTo>
                  <a:pt x="632" y="439"/>
                </a:moveTo>
                <a:cubicBezTo>
                  <a:pt x="40" y="439"/>
                  <a:pt x="40" y="439"/>
                  <a:pt x="40" y="439"/>
                </a:cubicBezTo>
                <a:cubicBezTo>
                  <a:pt x="40" y="336"/>
                  <a:pt x="40" y="336"/>
                  <a:pt x="40" y="336"/>
                </a:cubicBezTo>
                <a:cubicBezTo>
                  <a:pt x="632" y="336"/>
                  <a:pt x="632" y="336"/>
                  <a:pt x="632" y="336"/>
                </a:cubicBezTo>
                <a:lnTo>
                  <a:pt x="632" y="439"/>
                </a:lnTo>
                <a:close/>
                <a:moveTo>
                  <a:pt x="40" y="296"/>
                </a:moveTo>
                <a:cubicBezTo>
                  <a:pt x="40" y="41"/>
                  <a:pt x="40" y="41"/>
                  <a:pt x="40" y="41"/>
                </a:cubicBezTo>
                <a:cubicBezTo>
                  <a:pt x="632" y="41"/>
                  <a:pt x="632" y="41"/>
                  <a:pt x="632" y="41"/>
                </a:cubicBezTo>
                <a:cubicBezTo>
                  <a:pt x="632" y="296"/>
                  <a:pt x="632" y="296"/>
                  <a:pt x="632" y="296"/>
                </a:cubicBezTo>
                <a:lnTo>
                  <a:pt x="40" y="296"/>
                </a:lnTo>
                <a:close/>
                <a:moveTo>
                  <a:pt x="311" y="363"/>
                </a:moveTo>
                <a:cubicBezTo>
                  <a:pt x="361" y="363"/>
                  <a:pt x="361" y="363"/>
                  <a:pt x="361" y="363"/>
                </a:cubicBezTo>
                <a:cubicBezTo>
                  <a:pt x="361" y="412"/>
                  <a:pt x="361" y="412"/>
                  <a:pt x="361" y="412"/>
                </a:cubicBezTo>
                <a:cubicBezTo>
                  <a:pt x="311" y="412"/>
                  <a:pt x="311" y="412"/>
                  <a:pt x="311" y="412"/>
                </a:cubicBezTo>
                <a:lnTo>
                  <a:pt x="311" y="363"/>
                </a:lnTo>
                <a:close/>
                <a:moveTo>
                  <a:pt x="241" y="528"/>
                </a:moveTo>
                <a:cubicBezTo>
                  <a:pt x="228" y="528"/>
                  <a:pt x="216" y="539"/>
                  <a:pt x="216" y="552"/>
                </a:cubicBezTo>
                <a:cubicBezTo>
                  <a:pt x="216" y="565"/>
                  <a:pt x="227" y="576"/>
                  <a:pt x="240" y="576"/>
                </a:cubicBezTo>
                <a:cubicBezTo>
                  <a:pt x="432" y="576"/>
                  <a:pt x="432" y="576"/>
                  <a:pt x="432" y="576"/>
                </a:cubicBezTo>
                <a:cubicBezTo>
                  <a:pt x="445" y="576"/>
                  <a:pt x="456" y="565"/>
                  <a:pt x="456" y="552"/>
                </a:cubicBezTo>
                <a:cubicBezTo>
                  <a:pt x="456" y="539"/>
                  <a:pt x="444" y="528"/>
                  <a:pt x="431" y="528"/>
                </a:cubicBezTo>
                <a:lnTo>
                  <a:pt x="241" y="5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defTabSz="685715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0" name="Picture 3" descr="C:\Users\Jonahs\Dropbox\Projects SCOTT\MEET Windows Azure\source\Background\tile-icon-big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01" y="2984748"/>
            <a:ext cx="467876" cy="46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26" y="2979415"/>
            <a:ext cx="471485" cy="4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/>
              <a:t>V6.2</a:t>
            </a:r>
            <a:r>
              <a:rPr lang="zh-CN" altLang="en-US" sz="2800" smtClean="0"/>
              <a:t>新增功能</a:t>
            </a:r>
            <a:r>
              <a:rPr lang="en-US" altLang="zh-CN" sz="2800" smtClean="0"/>
              <a:t>--</a:t>
            </a:r>
            <a:r>
              <a:rPr lang="zh-CN" altLang="en-US" sz="2800" smtClean="0"/>
              <a:t>移动</a:t>
            </a:r>
            <a:r>
              <a:rPr lang="zh-CN" altLang="en-US" sz="2800"/>
              <a:t>智能录单</a:t>
            </a:r>
          </a:p>
        </p:txBody>
      </p:sp>
      <p:sp>
        <p:nvSpPr>
          <p:cNvPr id="4" name="Rectangle 8"/>
          <p:cNvSpPr/>
          <p:nvPr/>
        </p:nvSpPr>
        <p:spPr>
          <a:xfrm>
            <a:off x="107505" y="771552"/>
            <a:ext cx="2445250" cy="323919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产品亮点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18104" y="1095471"/>
            <a:ext cx="2437672" cy="3941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基于</a:t>
            </a:r>
            <a:r>
              <a:rPr lang="en-US" altLang="zh-CN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ERP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单据实现移动端查看、新增</a:t>
            </a:r>
            <a:r>
              <a:rPr lang="zh-CN" altLang="en-US" sz="12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、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修改、</a:t>
            </a:r>
            <a:r>
              <a:rPr lang="zh-CN" altLang="en-US" sz="12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提交、审核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等操作的场景，将移动单据开发过程变为零代码配置实现。</a:t>
            </a:r>
            <a:endParaRPr lang="en-US" altLang="zh-CN" sz="1200" b="1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模拟</a:t>
            </a: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ERP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单据录入界面，将缺省值配置成模版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，保存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操作时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调用。</a:t>
            </a:r>
            <a:endParaRPr lang="en-US" altLang="zh-CN" sz="1200" b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值更新、实体服务规则可以调用计算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服务</a:t>
            </a:r>
            <a:endParaRPr lang="en-US" altLang="zh-CN" sz="1200" b="1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771552"/>
            <a:ext cx="6339883" cy="345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754405"/>
            <a:ext cx="6483898" cy="426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56" y="771553"/>
            <a:ext cx="6508218" cy="424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54" y="754405"/>
            <a:ext cx="6486919" cy="426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8104" y="3291830"/>
            <a:ext cx="2413352" cy="3239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价值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28" y="3615749"/>
            <a:ext cx="2422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降低</a:t>
            </a:r>
            <a:r>
              <a:rPr lang="zh-CN" altLang="en-US" sz="12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移动开发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门槛，无编程经验的人员也可以开发。</a:t>
            </a:r>
            <a:endParaRPr lang="en-US" altLang="zh-CN" sz="1200" b="1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提高移动开发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效率，以前</a:t>
            </a:r>
            <a:r>
              <a:rPr lang="en-US" altLang="zh-CN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1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天的工作量现在只需</a:t>
            </a:r>
            <a:r>
              <a:rPr lang="en-US" altLang="zh-CN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1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小时。</a:t>
            </a:r>
            <a:endParaRPr lang="en-US" altLang="zh-CN" sz="12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8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smtClean="0"/>
              <a:t>V6.2</a:t>
            </a:r>
            <a:r>
              <a:rPr lang="zh-CN" altLang="en-US" sz="2800"/>
              <a:t>新增功能</a:t>
            </a:r>
            <a:r>
              <a:rPr lang="en-US" altLang="zh-CN" sz="2800"/>
              <a:t>--</a:t>
            </a:r>
            <a:r>
              <a:rPr lang="zh-CN" altLang="en-US" sz="2800" smtClean="0"/>
              <a:t>流程报表（轻应用）</a:t>
            </a:r>
            <a:endParaRPr lang="zh-CN" altLang="en-US" sz="2800"/>
          </a:p>
        </p:txBody>
      </p:sp>
      <p:sp>
        <p:nvSpPr>
          <p:cNvPr id="4" name="Rectangle 8"/>
          <p:cNvSpPr/>
          <p:nvPr/>
        </p:nvSpPr>
        <p:spPr>
          <a:xfrm>
            <a:off x="107505" y="771552"/>
            <a:ext cx="2445250" cy="323919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产品亮点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18104" y="1095471"/>
            <a:ext cx="2437672" cy="3941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171434" indent="-171434" defTabSz="685794">
              <a:buFont typeface="Wingdings" pitchFamily="2" charset="2"/>
              <a:buChar char="l"/>
              <a:defRPr/>
            </a:pPr>
            <a:endParaRPr lang="en-US" altLang="zh-CN" sz="1200" b="1" kern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提供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分析流程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营运状况所需要的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报表，从耗时、访问量角度对比移动端、</a:t>
            </a:r>
            <a:r>
              <a:rPr lang="en-US" altLang="zh-CN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PC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端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200" b="1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从流程或员工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角度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统计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耗时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排名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，分析流程瓶颈。</a:t>
            </a:r>
            <a:endParaRPr lang="en-US" sz="1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1951" y="1043126"/>
            <a:ext cx="2284014" cy="3994043"/>
            <a:chOff x="7829216" y="2086252"/>
            <a:chExt cx="2447021" cy="3784906"/>
          </a:xfrm>
          <a:solidFill>
            <a:srgbClr val="00B0F0"/>
          </a:solidFill>
        </p:grpSpPr>
        <p:sp>
          <p:nvSpPr>
            <p:cNvPr id="7" name="矩形 6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829216" y="5472562"/>
              <a:ext cx="2447021" cy="39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36391" y="771550"/>
            <a:ext cx="2471217" cy="4265026"/>
            <a:chOff x="4969127" y="2086252"/>
            <a:chExt cx="2246050" cy="3686208"/>
          </a:xfrm>
          <a:solidFill>
            <a:srgbClr val="00B0F0"/>
          </a:solidFill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356A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5409436"/>
              <a:ext cx="2246050" cy="363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356A">
                    <a:lumMod val="60000"/>
                    <a:lumOff val="40000"/>
                  </a:srgb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931951" y="4634728"/>
            <a:ext cx="2284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流程瓶颈分析</a:t>
            </a:r>
            <a:endParaRPr lang="zh-CN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36390" y="4616549"/>
            <a:ext cx="2471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流程运营分析</a:t>
            </a:r>
            <a:endParaRPr lang="zh-CN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91" y="768238"/>
            <a:ext cx="2471217" cy="384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51" y="771552"/>
            <a:ext cx="2284015" cy="386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8"/>
          <p:cNvSpPr/>
          <p:nvPr/>
        </p:nvSpPr>
        <p:spPr>
          <a:xfrm>
            <a:off x="118104" y="3291830"/>
            <a:ext cx="2413352" cy="3239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价值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628" y="3615749"/>
            <a:ext cx="2422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帮助企业快速发现业务瓶颈</a:t>
            </a: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200" b="1" kern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帮助企业发现人员瓶颈，督促效率提升</a:t>
            </a:r>
            <a:r>
              <a:rPr lang="zh-CN" altLang="en-US" sz="1200" b="1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。</a:t>
            </a:r>
            <a:endParaRPr lang="en-US" altLang="zh-CN" sz="12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12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01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3635896" y="534623"/>
            <a:ext cx="4429156" cy="413140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架构特性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E1B40C"/>
              </a:buClr>
              <a:buFont typeface="Wingdings" pitchFamily="2" charset="2"/>
              <a:buChar char="ü"/>
              <a:defRPr/>
            </a:pPr>
            <a:r>
              <a:rPr lang="zh-CN" altLang="en-US" sz="1600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600" b="1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E1B40C"/>
              </a:buClr>
              <a:buFont typeface="Wingdings" pitchFamily="2" charset="2"/>
              <a:buChar char="ü"/>
              <a:defRPr/>
            </a:pP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第三方集成</a:t>
            </a:r>
            <a:endParaRPr lang="en-US" altLang="zh-CN" sz="1600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典型案例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31640" y="1285866"/>
            <a:ext cx="1728192" cy="1656184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sz="4400" b="1" dirty="0" smtClean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主题</a:t>
            </a:r>
            <a:endParaRPr lang="zh-CN" altLang="en-US" sz="4400" b="1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428874"/>
            <a:ext cx="16668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88736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/>
              <a:t>K/3 </a:t>
            </a:r>
            <a:r>
              <a:rPr lang="en-US" altLang="zh-CN" smtClean="0"/>
              <a:t>Cloud</a:t>
            </a:r>
            <a:r>
              <a:rPr lang="zh-CN" altLang="en-US" smtClean="0"/>
              <a:t>第三方集成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90550"/>
            <a:ext cx="73056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4659982"/>
            <a:ext cx="133882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移动工作台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6885" y="4650690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云之家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2240" y="4650690"/>
            <a:ext cx="64633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信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6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云之家集成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5672"/>
            <a:ext cx="7856206" cy="45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80" y="1347614"/>
            <a:ext cx="188362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1347611"/>
            <a:ext cx="1878082" cy="331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35" y="1347611"/>
            <a:ext cx="1867205" cy="331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043608" y="2571750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344" tIns="70134" rIns="40924" bIns="70134" numCol="1" spcCol="1270" rtlCol="0" anchor="ctr" anchorCtr="0">
            <a:noAutofit/>
          </a:bodyPr>
          <a:lstStyle/>
          <a:p>
            <a:pPr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8973" y="4707607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轻应用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0255" y="4707607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公共号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51720" y="2643758"/>
            <a:ext cx="288032" cy="2880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344" tIns="70134" rIns="40924" bIns="70134" numCol="1" spcCol="1270" rtlCol="0" anchor="ctr" anchorCtr="0">
            <a:noAutofit/>
          </a:bodyPr>
          <a:lstStyle/>
          <a:p>
            <a:pPr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1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云之家公共号集成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27534"/>
            <a:ext cx="6840760" cy="446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1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K/3 Cloud</a:t>
            </a:r>
            <a:r>
              <a:rPr lang="zh-CN" altLang="en-US" dirty="0" smtClean="0"/>
              <a:t>云之家集成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预置轻应用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01507" y="1158012"/>
            <a:ext cx="484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资金查询、资金分布、资金收支、网银流水、资金预测</a:t>
            </a:r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25922" y="2094116"/>
            <a:ext cx="484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出差申请、差旅费报销、费用申请、费用报销</a:t>
            </a:r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01507" y="3030220"/>
            <a:ext cx="484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快速订货、分类订货、方案订货、收货确认</a:t>
            </a:r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01507" y="3966324"/>
            <a:ext cx="484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移动下单、购物车、订单查询</a:t>
            </a:r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02336"/>
              </p:ext>
            </p:extLst>
          </p:nvPr>
        </p:nvGraphicFramePr>
        <p:xfrm>
          <a:off x="395536" y="764644"/>
          <a:ext cx="8496944" cy="3463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019"/>
                <a:gridCol w="1785611"/>
                <a:gridCol w="1200826"/>
                <a:gridCol w="4392488"/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业务领域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轻应用名称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 smtClean="0">
                          <a:effectLst/>
                        </a:rPr>
                        <a:t>支持</a:t>
                      </a:r>
                      <a:r>
                        <a:rPr lang="en-US" altLang="zh-CN" sz="1200" b="1" u="none" strike="noStrike" dirty="0" smtClean="0">
                          <a:effectLst/>
                        </a:rPr>
                        <a:t>Cloud</a:t>
                      </a:r>
                      <a:r>
                        <a:rPr lang="zh-CN" altLang="en-US" sz="1200" b="1" u="none" strike="noStrike" dirty="0" smtClean="0">
                          <a:effectLst/>
                        </a:rPr>
                        <a:t>版本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轻应用描述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14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BOS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业务审批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流程通知、移动审批，随时随地办公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Cloud</a:t>
                      </a:r>
                      <a:r>
                        <a:rPr lang="zh-CN" altLang="en-US" sz="1200" u="none" strike="noStrike" dirty="0">
                          <a:effectLst/>
                        </a:rPr>
                        <a:t>移动工作台（</a:t>
                      </a:r>
                      <a:r>
                        <a:rPr lang="en-US" sz="1200" u="none" strike="noStrike" dirty="0">
                          <a:effectLst/>
                        </a:rPr>
                        <a:t>APP）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V3.0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源移动</a:t>
                      </a:r>
                      <a:r>
                        <a:rPr lang="en-US" altLang="zh-CN" sz="1200" u="none" strike="noStrike" dirty="0">
                          <a:effectLst/>
                        </a:rPr>
                        <a:t>BOS</a:t>
                      </a:r>
                      <a:r>
                        <a:rPr lang="zh-CN" altLang="en-US" sz="1200" u="none" strike="noStrike" dirty="0">
                          <a:effectLst/>
                        </a:rPr>
                        <a:t>端更名，依赖移动</a:t>
                      </a:r>
                      <a:r>
                        <a:rPr lang="en-US" altLang="zh-CN" sz="1200" u="none" strike="noStrike" dirty="0">
                          <a:effectLst/>
                        </a:rPr>
                        <a:t>BOS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基础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业务监控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V3.0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随时随地监控业务，数据即时可得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动态密码卡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V6.2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动态密码登陆</a:t>
                      </a:r>
                      <a:r>
                        <a:rPr lang="en-US" altLang="zh-CN" sz="1200" u="none" strike="noStrike">
                          <a:effectLst/>
                        </a:rPr>
                        <a:t>K/3 Cloud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管理员助手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V6.1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云监控、云报告、产品查看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财务会计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掌上报销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V3.0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出差申请、差旅费报销、费用申请、费用报销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财务数据服务专家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V6.2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财务数据一键诊断，一键修复，一键反馈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管理会计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掌上资金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V3.0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资金查询、资金分布、资金收支、网银流水、资金预测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销售收款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V6.1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银行流水和快速确认收款，收款排名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供应链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移动下单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移动下单、购物车、订单查询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销售助手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订单管理、业务查询、我的客户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经营分析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经营利润分析、畅销排行、客户销量分析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分销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掌上订货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快速订货、分类订货、方案订货、收货确认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464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车间管理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生产进度跟踪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V6.2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生产工时、产品质量、生产进度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生产绩效查询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V6.2</a:t>
                      </a:r>
                      <a:r>
                        <a:rPr lang="zh-CN" altLang="en-US" sz="1200" u="none" strike="noStrike" dirty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计件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工时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质量完成情况、个人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班组排名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marR="0" indent="0" algn="ctr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制造</a:t>
                      </a: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质量助手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来料待检、产品待检、质量追溯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rgbClr val="FFCC99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marR="0" indent="0" algn="ctr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 smtClean="0">
                          <a:effectLst/>
                        </a:rPr>
                        <a:t>CRM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移动</a:t>
                      </a:r>
                      <a:r>
                        <a:rPr lang="en-US" altLang="zh-CN" sz="12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CRM</a:t>
                      </a:r>
                      <a:r>
                        <a:rPr lang="zh-CN" altLang="en-US" sz="12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（限制销售）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 smtClean="0">
                          <a:effectLst/>
                        </a:rPr>
                        <a:t>V5.0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及以上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0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dirty="0" smtClean="0">
                          <a:effectLst/>
                        </a:rPr>
                        <a:t>日程管理、计划管理、客户管理、联系人管理、商机管理</a:t>
                      </a:r>
                      <a:endParaRPr lang="zh-CN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5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"/>
    </mc:Choice>
    <mc:Fallback xmlns="">
      <p:transition spd="slow" advTm="223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K/3 Cloud</a:t>
            </a:r>
            <a:r>
              <a:rPr lang="zh-CN" altLang="en-US"/>
              <a:t>云之家集成</a:t>
            </a:r>
            <a:r>
              <a:rPr lang="en-US" altLang="zh-CN"/>
              <a:t>—</a:t>
            </a:r>
            <a:r>
              <a:rPr lang="zh-CN" altLang="en-US"/>
              <a:t>业务审批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99542"/>
            <a:ext cx="2731036" cy="4286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81" y="699542"/>
            <a:ext cx="2725660" cy="4286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6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K/3 Cloud</a:t>
            </a:r>
            <a:r>
              <a:rPr lang="zh-CN" altLang="en-US" dirty="0" smtClean="0"/>
              <a:t>云之家集成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业务审批</a:t>
            </a:r>
            <a:endParaRPr lang="zh-CN" altLang="en-US" dirty="0"/>
          </a:p>
        </p:txBody>
      </p:sp>
      <p:pic>
        <p:nvPicPr>
          <p:cNvPr id="1026" name="Picture 2" descr="Screenshot_2015-09-02-09-15-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92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Screenshot_2015-09-02-09-16-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40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Screenshot_2015-09-02-09-16-5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88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Screenshot_2015-09-02-09-15-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3635896" y="534623"/>
            <a:ext cx="4429156" cy="413140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架构特性</a:t>
            </a:r>
            <a:endParaRPr lang="en-US" altLang="zh-CN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典型案例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31640" y="1285866"/>
            <a:ext cx="1728192" cy="1656184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sz="4400" b="1" dirty="0" smtClean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主题</a:t>
            </a:r>
            <a:endParaRPr lang="zh-CN" altLang="en-US" sz="4400" b="1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428874"/>
            <a:ext cx="16668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9223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V6.2</a:t>
            </a:r>
            <a:r>
              <a:rPr lang="zh-CN" altLang="en-US" smtClean="0"/>
              <a:t>业务审批新增功能</a:t>
            </a:r>
            <a:r>
              <a:rPr lang="en-US" altLang="zh-CN" smtClean="0"/>
              <a:t>—</a:t>
            </a:r>
            <a:r>
              <a:rPr lang="zh-CN" altLang="en-US"/>
              <a:t>加签</a:t>
            </a:r>
          </a:p>
        </p:txBody>
      </p:sp>
      <p:sp>
        <p:nvSpPr>
          <p:cNvPr id="4" name="Rectangle 8"/>
          <p:cNvSpPr/>
          <p:nvPr/>
        </p:nvSpPr>
        <p:spPr>
          <a:xfrm>
            <a:off x="107505" y="771552"/>
            <a:ext cx="2445250" cy="323919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产品亮点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18104" y="1095471"/>
            <a:ext cx="2437672" cy="3941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171434" indent="-171434" defTabSz="685794">
              <a:buFont typeface="Wingdings" pitchFamily="2" charset="2"/>
              <a:buChar char="l"/>
              <a:defRPr/>
            </a:pPr>
            <a:endParaRPr lang="en-US" altLang="zh-CN" sz="1200" b="1" kern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PC</a:t>
            </a: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端的任务加签功能，包括前加签、后加签模式。</a:t>
            </a:r>
            <a:endParaRPr lang="en-US" sz="1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771552"/>
            <a:ext cx="2672181" cy="417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71552"/>
            <a:ext cx="2696290" cy="417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8104" y="3291830"/>
            <a:ext cx="2413352" cy="3239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价值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28" y="3615749"/>
            <a:ext cx="2422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随时在手机端增加审批处理环节，实现移动审批加签的个性化场景。</a:t>
            </a:r>
            <a:endParaRPr lang="en-US" altLang="zh-CN" sz="12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1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V6.2</a:t>
            </a:r>
            <a:r>
              <a:rPr lang="zh-CN" altLang="en-US" smtClean="0"/>
              <a:t>业务审批新增功能</a:t>
            </a:r>
            <a:r>
              <a:rPr lang="en-US" altLang="zh-CN" smtClean="0"/>
              <a:t>-</a:t>
            </a:r>
            <a:r>
              <a:rPr lang="zh-CN" altLang="en-US" smtClean="0"/>
              <a:t>快捷审批</a:t>
            </a:r>
            <a:endParaRPr lang="zh-CN" altLang="en-US"/>
          </a:p>
        </p:txBody>
      </p:sp>
      <p:sp>
        <p:nvSpPr>
          <p:cNvPr id="4" name="Rectangle 8"/>
          <p:cNvSpPr/>
          <p:nvPr/>
        </p:nvSpPr>
        <p:spPr>
          <a:xfrm>
            <a:off x="107505" y="771552"/>
            <a:ext cx="2445250" cy="323919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产品亮点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 flipH="1">
            <a:off x="118104" y="1095471"/>
            <a:ext cx="2437672" cy="3941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t" anchorCtr="0"/>
          <a:lstStyle/>
          <a:p>
            <a:pPr marL="171434" indent="-171434" defTabSz="685794">
              <a:buFont typeface="Wingdings" pitchFamily="2" charset="2"/>
              <a:buChar char="l"/>
              <a:defRPr/>
            </a:pPr>
            <a:endParaRPr lang="en-US" altLang="zh-CN" sz="1200" b="1" kern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提供快捷审批，将流程节点的默认审批项作为业务审批处理的一级菜单。</a:t>
            </a:r>
            <a:endParaRPr lang="en-US" sz="1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800896"/>
            <a:ext cx="3928545" cy="3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88" y="771552"/>
            <a:ext cx="2286753" cy="362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8"/>
          <p:cNvSpPr/>
          <p:nvPr/>
        </p:nvSpPr>
        <p:spPr>
          <a:xfrm>
            <a:off x="118104" y="3291830"/>
            <a:ext cx="2413352" cy="3239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7" tIns="34292" rIns="68577" bIns="34292" numCol="1" rtlCol="0" anchor="ctr" anchorCtr="0" compatLnSpc="1">
            <a:prstTxWarp prst="textNoShape">
              <a:avLst/>
            </a:prstTxWarp>
          </a:bodyPr>
          <a:lstStyle/>
          <a:p>
            <a:pPr defTabSz="685569"/>
            <a:r>
              <a:rPr lang="zh-CN" altLang="en-US" sz="1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价值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28" y="3615749"/>
            <a:ext cx="2422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34" indent="-171434" defTabSz="6857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200" b="1" kern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节约审批步骤，针对简单审批场景提高审批效率。</a:t>
            </a:r>
            <a:endParaRPr lang="en-US" altLang="zh-CN" sz="12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Segoe UI" pitchFamily="34" charset="0"/>
            </a:endParaRPr>
          </a:p>
          <a:p>
            <a:endParaRPr lang="zh-CN" altLang="en-US" sz="20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0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第三方集成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微信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" y="987574"/>
            <a:ext cx="312334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939902"/>
            <a:ext cx="1368152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公众号绑定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9582"/>
            <a:ext cx="440954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766382" y="3939902"/>
            <a:ext cx="1469914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发布微信菜单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1" y="987574"/>
            <a:ext cx="5591937" cy="328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500781" y="1419622"/>
            <a:ext cx="1469914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微信端展示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3"/>
            <a:ext cx="2187244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130" y="996000"/>
            <a:ext cx="2182504" cy="388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C:\Users\rd_jeckel\Documents\Tencent Files\1733304\FileRecv\MobileFile\IMG_166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9" y="987574"/>
            <a:ext cx="2256039" cy="38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4609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3635896" y="534623"/>
            <a:ext cx="4429156" cy="413140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架构特性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典型案例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31640" y="1285866"/>
            <a:ext cx="1728192" cy="1656184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sz="4400" b="1" dirty="0" smtClean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主题</a:t>
            </a:r>
            <a:endParaRPr lang="zh-CN" altLang="en-US" sz="4400" b="1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428874"/>
            <a:ext cx="16668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47961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24128" y="1484102"/>
            <a:ext cx="3240360" cy="3247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移动销量上报</a:t>
            </a:r>
            <a:r>
              <a:rPr lang="en-US" altLang="zh-CN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工资计算方案</a:t>
            </a:r>
            <a:endParaRPr lang="en-US" altLang="zh-CN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每月促销员工资计算</a:t>
            </a:r>
            <a:endParaRPr lang="en-US" altLang="zh-CN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24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140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人天降低到</a:t>
            </a:r>
            <a:r>
              <a:rPr lang="en-US" altLang="zh-CN" sz="24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多人天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1" y="1484103"/>
            <a:ext cx="50577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龙奔丰吉</a:t>
            </a:r>
            <a:r>
              <a:rPr lang="en-US" altLang="zh-CN" smtClean="0"/>
              <a:t>—</a:t>
            </a:r>
            <a:r>
              <a:rPr lang="zh-CN" altLang="en-US" smtClean="0"/>
              <a:t>移动销量上报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738432" y="1347614"/>
            <a:ext cx="1082040" cy="108204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周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89" y="694581"/>
            <a:ext cx="53911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>
          <a:xfrm>
            <a:off x="6236185" y="1139591"/>
            <a:ext cx="1288143" cy="128814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en-US" altLang="zh-CN" sz="2000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3" y="1275606"/>
            <a:ext cx="858708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爆炸形 1 3"/>
          <p:cNvSpPr/>
          <p:nvPr/>
        </p:nvSpPr>
        <p:spPr>
          <a:xfrm>
            <a:off x="5940152" y="1923678"/>
            <a:ext cx="2592288" cy="2016224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sz="1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en-US" altLang="zh-CN" sz="1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endParaRPr lang="zh-CN" altLang="en-US" sz="12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853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2264" y="28860"/>
            <a:ext cx="8353425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smtClean="0">
                <a:solidFill>
                  <a:prstClr val="black"/>
                </a:solidFill>
              </a:rPr>
              <a:t>广西丰林智能仓储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062" y="1303872"/>
            <a:ext cx="7893378" cy="495138"/>
          </a:xfrm>
          <a:prstGeom prst="rect">
            <a:avLst/>
          </a:prstGeom>
          <a:solidFill>
            <a:srgbClr val="248E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销售订单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73155" y="1303872"/>
            <a:ext cx="1246187" cy="495138"/>
          </a:xfrm>
          <a:prstGeom prst="rect">
            <a:avLst/>
          </a:prstGeom>
          <a:solidFill>
            <a:srgbClr val="7400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销售出库单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25367" y="1473572"/>
            <a:ext cx="1347788" cy="325438"/>
          </a:xfrm>
          <a:prstGeom prst="rect">
            <a:avLst/>
          </a:prstGeom>
          <a:solidFill>
            <a:srgbClr val="FF4E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52180" y="1303872"/>
            <a:ext cx="1373188" cy="495138"/>
          </a:xfrm>
          <a:prstGeom prst="rect">
            <a:avLst/>
          </a:prstGeom>
          <a:solidFill>
            <a:srgbClr val="62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销售出库单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01217" y="1303872"/>
            <a:ext cx="1347788" cy="495138"/>
          </a:xfrm>
          <a:prstGeom prst="rect">
            <a:avLst/>
          </a:prstGeom>
          <a:solidFill>
            <a:srgbClr val="FF8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发货通知单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725367" y="1303872"/>
            <a:ext cx="1347788" cy="495137"/>
          </a:xfrm>
          <a:prstGeom prst="rect">
            <a:avLst/>
          </a:prstGeom>
          <a:solidFill>
            <a:srgbClr val="FF4E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2513608" y="1875209"/>
            <a:ext cx="330200" cy="495300"/>
          </a:xfrm>
          <a:custGeom>
            <a:avLst/>
            <a:gdLst>
              <a:gd name="T0" fmla="*/ 64 w 88"/>
              <a:gd name="T1" fmla="*/ 49 h 132"/>
              <a:gd name="T2" fmla="*/ 64 w 88"/>
              <a:gd name="T3" fmla="*/ 20 h 132"/>
              <a:gd name="T4" fmla="*/ 70 w 88"/>
              <a:gd name="T5" fmla="*/ 20 h 132"/>
              <a:gd name="T6" fmla="*/ 41 w 88"/>
              <a:gd name="T7" fmla="*/ 0 h 132"/>
              <a:gd name="T8" fmla="*/ 13 w 88"/>
              <a:gd name="T9" fmla="*/ 20 h 132"/>
              <a:gd name="T10" fmla="*/ 19 w 88"/>
              <a:gd name="T11" fmla="*/ 20 h 132"/>
              <a:gd name="T12" fmla="*/ 19 w 88"/>
              <a:gd name="T13" fmla="*/ 52 h 132"/>
              <a:gd name="T14" fmla="*/ 0 w 88"/>
              <a:gd name="T15" fmla="*/ 88 h 132"/>
              <a:gd name="T16" fmla="*/ 44 w 88"/>
              <a:gd name="T17" fmla="*/ 132 h 132"/>
              <a:gd name="T18" fmla="*/ 88 w 88"/>
              <a:gd name="T19" fmla="*/ 88 h 132"/>
              <a:gd name="T20" fmla="*/ 64 w 88"/>
              <a:gd name="T21" fmla="*/ 4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132">
                <a:moveTo>
                  <a:pt x="64" y="49"/>
                </a:moveTo>
                <a:cubicBezTo>
                  <a:pt x="64" y="20"/>
                  <a:pt x="64" y="20"/>
                  <a:pt x="6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41" y="0"/>
                  <a:pt x="41" y="0"/>
                  <a:pt x="41" y="0"/>
                </a:cubicBezTo>
                <a:cubicBezTo>
                  <a:pt x="13" y="20"/>
                  <a:pt x="13" y="20"/>
                  <a:pt x="13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52"/>
                  <a:pt x="19" y="52"/>
                  <a:pt x="19" y="52"/>
                </a:cubicBezTo>
                <a:cubicBezTo>
                  <a:pt x="8" y="60"/>
                  <a:pt x="0" y="73"/>
                  <a:pt x="0" y="88"/>
                </a:cubicBezTo>
                <a:cubicBezTo>
                  <a:pt x="0" y="112"/>
                  <a:pt x="20" y="132"/>
                  <a:pt x="44" y="132"/>
                </a:cubicBezTo>
                <a:cubicBezTo>
                  <a:pt x="68" y="132"/>
                  <a:pt x="88" y="112"/>
                  <a:pt x="88" y="88"/>
                </a:cubicBezTo>
                <a:cubicBezTo>
                  <a:pt x="88" y="71"/>
                  <a:pt x="78" y="56"/>
                  <a:pt x="64" y="49"/>
                </a:cubicBezTo>
                <a:close/>
              </a:path>
            </a:pathLst>
          </a:custGeom>
          <a:solidFill>
            <a:srgbClr val="FF8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35833" y="2200647"/>
            <a:ext cx="285750" cy="147638"/>
          </a:xfrm>
          <a:custGeom>
            <a:avLst/>
            <a:gdLst>
              <a:gd name="T0" fmla="*/ 0 w 76"/>
              <a:gd name="T1" fmla="*/ 0 h 39"/>
              <a:gd name="T2" fmla="*/ 0 w 76"/>
              <a:gd name="T3" fmla="*/ 1 h 39"/>
              <a:gd name="T4" fmla="*/ 38 w 76"/>
              <a:gd name="T5" fmla="*/ 39 h 39"/>
              <a:gd name="T6" fmla="*/ 76 w 76"/>
              <a:gd name="T7" fmla="*/ 1 h 39"/>
              <a:gd name="T8" fmla="*/ 76 w 76"/>
              <a:gd name="T9" fmla="*/ 0 h 39"/>
              <a:gd name="T10" fmla="*/ 0 w 76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39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2"/>
                  <a:pt x="17" y="39"/>
                  <a:pt x="38" y="39"/>
                </a:cubicBezTo>
                <a:cubicBezTo>
                  <a:pt x="59" y="39"/>
                  <a:pt x="76" y="22"/>
                  <a:pt x="76" y="1"/>
                </a:cubicBezTo>
                <a:cubicBezTo>
                  <a:pt x="76" y="1"/>
                  <a:pt x="76" y="0"/>
                  <a:pt x="7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3874467" y="1875209"/>
            <a:ext cx="330200" cy="495300"/>
          </a:xfrm>
          <a:custGeom>
            <a:avLst/>
            <a:gdLst>
              <a:gd name="T0" fmla="*/ 64 w 88"/>
              <a:gd name="T1" fmla="*/ 49 h 132"/>
              <a:gd name="T2" fmla="*/ 64 w 88"/>
              <a:gd name="T3" fmla="*/ 20 h 132"/>
              <a:gd name="T4" fmla="*/ 70 w 88"/>
              <a:gd name="T5" fmla="*/ 20 h 132"/>
              <a:gd name="T6" fmla="*/ 42 w 88"/>
              <a:gd name="T7" fmla="*/ 0 h 132"/>
              <a:gd name="T8" fmla="*/ 13 w 88"/>
              <a:gd name="T9" fmla="*/ 20 h 132"/>
              <a:gd name="T10" fmla="*/ 19 w 88"/>
              <a:gd name="T11" fmla="*/ 20 h 132"/>
              <a:gd name="T12" fmla="*/ 19 w 88"/>
              <a:gd name="T13" fmla="*/ 52 h 132"/>
              <a:gd name="T14" fmla="*/ 0 w 88"/>
              <a:gd name="T15" fmla="*/ 88 h 132"/>
              <a:gd name="T16" fmla="*/ 44 w 88"/>
              <a:gd name="T17" fmla="*/ 132 h 132"/>
              <a:gd name="T18" fmla="*/ 88 w 88"/>
              <a:gd name="T19" fmla="*/ 88 h 132"/>
              <a:gd name="T20" fmla="*/ 64 w 88"/>
              <a:gd name="T21" fmla="*/ 4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132">
                <a:moveTo>
                  <a:pt x="64" y="49"/>
                </a:moveTo>
                <a:cubicBezTo>
                  <a:pt x="64" y="20"/>
                  <a:pt x="64" y="20"/>
                  <a:pt x="6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42" y="0"/>
                  <a:pt x="42" y="0"/>
                  <a:pt x="42" y="0"/>
                </a:cubicBezTo>
                <a:cubicBezTo>
                  <a:pt x="13" y="20"/>
                  <a:pt x="13" y="20"/>
                  <a:pt x="13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52"/>
                  <a:pt x="19" y="52"/>
                  <a:pt x="19" y="52"/>
                </a:cubicBezTo>
                <a:cubicBezTo>
                  <a:pt x="8" y="60"/>
                  <a:pt x="0" y="73"/>
                  <a:pt x="0" y="88"/>
                </a:cubicBezTo>
                <a:cubicBezTo>
                  <a:pt x="0" y="112"/>
                  <a:pt x="20" y="132"/>
                  <a:pt x="44" y="132"/>
                </a:cubicBezTo>
                <a:cubicBezTo>
                  <a:pt x="68" y="132"/>
                  <a:pt x="88" y="112"/>
                  <a:pt x="88" y="88"/>
                </a:cubicBezTo>
                <a:cubicBezTo>
                  <a:pt x="88" y="71"/>
                  <a:pt x="78" y="56"/>
                  <a:pt x="64" y="49"/>
                </a:cubicBezTo>
                <a:close/>
              </a:path>
            </a:pathLst>
          </a:custGeom>
          <a:solidFill>
            <a:srgbClr val="62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3896692" y="2200647"/>
            <a:ext cx="284163" cy="147638"/>
          </a:xfrm>
          <a:custGeom>
            <a:avLst/>
            <a:gdLst>
              <a:gd name="T0" fmla="*/ 0 w 76"/>
              <a:gd name="T1" fmla="*/ 0 h 39"/>
              <a:gd name="T2" fmla="*/ 0 w 76"/>
              <a:gd name="T3" fmla="*/ 1 h 39"/>
              <a:gd name="T4" fmla="*/ 38 w 76"/>
              <a:gd name="T5" fmla="*/ 39 h 39"/>
              <a:gd name="T6" fmla="*/ 76 w 76"/>
              <a:gd name="T7" fmla="*/ 1 h 39"/>
              <a:gd name="T8" fmla="*/ 76 w 76"/>
              <a:gd name="T9" fmla="*/ 0 h 39"/>
              <a:gd name="T10" fmla="*/ 0 w 76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39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2"/>
                  <a:pt x="17" y="39"/>
                  <a:pt x="38" y="39"/>
                </a:cubicBezTo>
                <a:cubicBezTo>
                  <a:pt x="59" y="39"/>
                  <a:pt x="76" y="22"/>
                  <a:pt x="76" y="1"/>
                </a:cubicBezTo>
                <a:cubicBezTo>
                  <a:pt x="76" y="1"/>
                  <a:pt x="76" y="0"/>
                  <a:pt x="7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273055" y="1875209"/>
            <a:ext cx="330200" cy="495300"/>
          </a:xfrm>
          <a:custGeom>
            <a:avLst/>
            <a:gdLst>
              <a:gd name="T0" fmla="*/ 63 w 88"/>
              <a:gd name="T1" fmla="*/ 49 h 132"/>
              <a:gd name="T2" fmla="*/ 63 w 88"/>
              <a:gd name="T3" fmla="*/ 20 h 132"/>
              <a:gd name="T4" fmla="*/ 70 w 88"/>
              <a:gd name="T5" fmla="*/ 20 h 132"/>
              <a:gd name="T6" fmla="*/ 41 w 88"/>
              <a:gd name="T7" fmla="*/ 0 h 132"/>
              <a:gd name="T8" fmla="*/ 13 w 88"/>
              <a:gd name="T9" fmla="*/ 20 h 132"/>
              <a:gd name="T10" fmla="*/ 19 w 88"/>
              <a:gd name="T11" fmla="*/ 20 h 132"/>
              <a:gd name="T12" fmla="*/ 19 w 88"/>
              <a:gd name="T13" fmla="*/ 52 h 132"/>
              <a:gd name="T14" fmla="*/ 0 w 88"/>
              <a:gd name="T15" fmla="*/ 88 h 132"/>
              <a:gd name="T16" fmla="*/ 44 w 88"/>
              <a:gd name="T17" fmla="*/ 132 h 132"/>
              <a:gd name="T18" fmla="*/ 88 w 88"/>
              <a:gd name="T19" fmla="*/ 88 h 132"/>
              <a:gd name="T20" fmla="*/ 63 w 88"/>
              <a:gd name="T21" fmla="*/ 4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132">
                <a:moveTo>
                  <a:pt x="63" y="49"/>
                </a:moveTo>
                <a:cubicBezTo>
                  <a:pt x="63" y="20"/>
                  <a:pt x="63" y="20"/>
                  <a:pt x="63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41" y="0"/>
                  <a:pt x="41" y="0"/>
                  <a:pt x="41" y="0"/>
                </a:cubicBezTo>
                <a:cubicBezTo>
                  <a:pt x="13" y="20"/>
                  <a:pt x="13" y="20"/>
                  <a:pt x="13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52"/>
                  <a:pt x="19" y="52"/>
                  <a:pt x="19" y="52"/>
                </a:cubicBezTo>
                <a:cubicBezTo>
                  <a:pt x="8" y="60"/>
                  <a:pt x="0" y="73"/>
                  <a:pt x="0" y="88"/>
                </a:cubicBezTo>
                <a:cubicBezTo>
                  <a:pt x="0" y="112"/>
                  <a:pt x="19" y="132"/>
                  <a:pt x="44" y="132"/>
                </a:cubicBezTo>
                <a:cubicBezTo>
                  <a:pt x="68" y="132"/>
                  <a:pt x="88" y="112"/>
                  <a:pt x="88" y="88"/>
                </a:cubicBezTo>
                <a:cubicBezTo>
                  <a:pt x="88" y="71"/>
                  <a:pt x="78" y="56"/>
                  <a:pt x="63" y="49"/>
                </a:cubicBezTo>
                <a:close/>
              </a:path>
            </a:pathLst>
          </a:custGeom>
          <a:solidFill>
            <a:srgbClr val="FF4E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5296867" y="2200647"/>
            <a:ext cx="284163" cy="147638"/>
          </a:xfrm>
          <a:custGeom>
            <a:avLst/>
            <a:gdLst>
              <a:gd name="T0" fmla="*/ 0 w 76"/>
              <a:gd name="T1" fmla="*/ 0 h 39"/>
              <a:gd name="T2" fmla="*/ 0 w 76"/>
              <a:gd name="T3" fmla="*/ 1 h 39"/>
              <a:gd name="T4" fmla="*/ 38 w 76"/>
              <a:gd name="T5" fmla="*/ 39 h 39"/>
              <a:gd name="T6" fmla="*/ 76 w 76"/>
              <a:gd name="T7" fmla="*/ 1 h 39"/>
              <a:gd name="T8" fmla="*/ 75 w 76"/>
              <a:gd name="T9" fmla="*/ 0 h 39"/>
              <a:gd name="T10" fmla="*/ 0 w 76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39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2"/>
                  <a:pt x="17" y="39"/>
                  <a:pt x="38" y="39"/>
                </a:cubicBezTo>
                <a:cubicBezTo>
                  <a:pt x="59" y="39"/>
                  <a:pt x="76" y="22"/>
                  <a:pt x="76" y="1"/>
                </a:cubicBezTo>
                <a:cubicBezTo>
                  <a:pt x="76" y="1"/>
                  <a:pt x="75" y="0"/>
                  <a:pt x="7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6516216" y="1875209"/>
            <a:ext cx="330200" cy="495300"/>
          </a:xfrm>
          <a:custGeom>
            <a:avLst/>
            <a:gdLst>
              <a:gd name="T0" fmla="*/ 64 w 88"/>
              <a:gd name="T1" fmla="*/ 49 h 132"/>
              <a:gd name="T2" fmla="*/ 64 w 88"/>
              <a:gd name="T3" fmla="*/ 20 h 132"/>
              <a:gd name="T4" fmla="*/ 70 w 88"/>
              <a:gd name="T5" fmla="*/ 20 h 132"/>
              <a:gd name="T6" fmla="*/ 42 w 88"/>
              <a:gd name="T7" fmla="*/ 0 h 132"/>
              <a:gd name="T8" fmla="*/ 14 w 88"/>
              <a:gd name="T9" fmla="*/ 20 h 132"/>
              <a:gd name="T10" fmla="*/ 20 w 88"/>
              <a:gd name="T11" fmla="*/ 20 h 132"/>
              <a:gd name="T12" fmla="*/ 20 w 88"/>
              <a:gd name="T13" fmla="*/ 52 h 132"/>
              <a:gd name="T14" fmla="*/ 0 w 88"/>
              <a:gd name="T15" fmla="*/ 88 h 132"/>
              <a:gd name="T16" fmla="*/ 44 w 88"/>
              <a:gd name="T17" fmla="*/ 132 h 132"/>
              <a:gd name="T18" fmla="*/ 88 w 88"/>
              <a:gd name="T19" fmla="*/ 88 h 132"/>
              <a:gd name="T20" fmla="*/ 64 w 88"/>
              <a:gd name="T21" fmla="*/ 49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132">
                <a:moveTo>
                  <a:pt x="64" y="49"/>
                </a:moveTo>
                <a:cubicBezTo>
                  <a:pt x="64" y="20"/>
                  <a:pt x="64" y="20"/>
                  <a:pt x="6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42" y="0"/>
                  <a:pt x="42" y="0"/>
                  <a:pt x="42" y="0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52"/>
                  <a:pt x="20" y="52"/>
                  <a:pt x="20" y="52"/>
                </a:cubicBezTo>
                <a:cubicBezTo>
                  <a:pt x="8" y="60"/>
                  <a:pt x="0" y="73"/>
                  <a:pt x="0" y="88"/>
                </a:cubicBezTo>
                <a:cubicBezTo>
                  <a:pt x="0" y="112"/>
                  <a:pt x="20" y="132"/>
                  <a:pt x="44" y="132"/>
                </a:cubicBezTo>
                <a:cubicBezTo>
                  <a:pt x="68" y="132"/>
                  <a:pt x="88" y="112"/>
                  <a:pt x="88" y="88"/>
                </a:cubicBezTo>
                <a:cubicBezTo>
                  <a:pt x="88" y="71"/>
                  <a:pt x="78" y="56"/>
                  <a:pt x="64" y="49"/>
                </a:cubicBezTo>
                <a:close/>
              </a:path>
            </a:pathLst>
          </a:custGeom>
          <a:solidFill>
            <a:srgbClr val="7400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538441" y="2200647"/>
            <a:ext cx="285750" cy="147638"/>
          </a:xfrm>
          <a:custGeom>
            <a:avLst/>
            <a:gdLst>
              <a:gd name="T0" fmla="*/ 0 w 76"/>
              <a:gd name="T1" fmla="*/ 0 h 39"/>
              <a:gd name="T2" fmla="*/ 0 w 76"/>
              <a:gd name="T3" fmla="*/ 1 h 39"/>
              <a:gd name="T4" fmla="*/ 38 w 76"/>
              <a:gd name="T5" fmla="*/ 39 h 39"/>
              <a:gd name="T6" fmla="*/ 76 w 76"/>
              <a:gd name="T7" fmla="*/ 1 h 39"/>
              <a:gd name="T8" fmla="*/ 76 w 76"/>
              <a:gd name="T9" fmla="*/ 0 h 39"/>
              <a:gd name="T10" fmla="*/ 0 w 76"/>
              <a:gd name="T1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39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2"/>
                  <a:pt x="17" y="39"/>
                  <a:pt x="38" y="39"/>
                </a:cubicBezTo>
                <a:cubicBezTo>
                  <a:pt x="59" y="39"/>
                  <a:pt x="76" y="22"/>
                  <a:pt x="76" y="1"/>
                </a:cubicBezTo>
                <a:cubicBezTo>
                  <a:pt x="76" y="1"/>
                  <a:pt x="76" y="0"/>
                  <a:pt x="7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2157239" y="2446708"/>
            <a:ext cx="1190625" cy="276971"/>
          </a:xfrm>
          <a:prstGeom prst="rect">
            <a:avLst/>
          </a:prstGeom>
          <a:noFill/>
        </p:spPr>
        <p:txBody>
          <a:bodyPr wrap="square" lIns="91411" tIns="45706" rIns="91411" bIns="45706" rtlCol="0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编辑发货数量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4803942" y="2446708"/>
            <a:ext cx="1269213" cy="276971"/>
          </a:xfrm>
          <a:prstGeom prst="rect">
            <a:avLst/>
          </a:prstGeom>
          <a:noFill/>
        </p:spPr>
        <p:txBody>
          <a:bodyPr wrap="square" lIns="91411" tIns="45706" rIns="91411" bIns="45706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扫描多个包装单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3"/>
          <p:cNvSpPr txBox="1"/>
          <p:nvPr/>
        </p:nvSpPr>
        <p:spPr>
          <a:xfrm>
            <a:off x="6131615" y="2446708"/>
            <a:ext cx="1248697" cy="276971"/>
          </a:xfrm>
          <a:prstGeom prst="rect">
            <a:avLst/>
          </a:prstGeom>
          <a:noFill/>
        </p:spPr>
        <p:txBody>
          <a:bodyPr wrap="square" lIns="91411" tIns="45706" rIns="91411" bIns="45706" rtlCol="0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修改实发数量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1852" y="13758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自动提交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1" y="576792"/>
            <a:ext cx="2301429" cy="394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销售出库操作流程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3347864" y="2460622"/>
            <a:ext cx="1412658" cy="276971"/>
          </a:xfrm>
          <a:prstGeom prst="rect">
            <a:avLst/>
          </a:prstGeom>
          <a:noFill/>
        </p:spPr>
        <p:txBody>
          <a:bodyPr wrap="square" lIns="91411" tIns="45706" rIns="91411" bIns="45706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维护仓位、批次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53" y="2815431"/>
            <a:ext cx="1334476" cy="22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15431"/>
            <a:ext cx="1318064" cy="22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48" y="3147342"/>
            <a:ext cx="2032176" cy="161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17" y="2815430"/>
            <a:ext cx="1331823" cy="22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右箭头 37"/>
          <p:cNvSpPr/>
          <p:nvPr/>
        </p:nvSpPr>
        <p:spPr>
          <a:xfrm>
            <a:off x="2280777" y="3845482"/>
            <a:ext cx="185318" cy="216024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204667" y="3845482"/>
            <a:ext cx="185318" cy="216024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6762707" y="3809713"/>
            <a:ext cx="185318" cy="216024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41" name="圆角矩形 203"/>
          <p:cNvSpPr/>
          <p:nvPr/>
        </p:nvSpPr>
        <p:spPr>
          <a:xfrm>
            <a:off x="7124248" y="2455394"/>
            <a:ext cx="184056" cy="288029"/>
          </a:xfrm>
          <a:custGeom>
            <a:avLst/>
            <a:gdLst/>
            <a:ahLst/>
            <a:cxnLst/>
            <a:rect l="l" t="t" r="r" b="b"/>
            <a:pathLst>
              <a:path w="957008" h="1306190">
                <a:moveTo>
                  <a:pt x="352544" y="1142571"/>
                </a:moveTo>
                <a:cubicBezTo>
                  <a:pt x="342703" y="1142571"/>
                  <a:pt x="334725" y="1150549"/>
                  <a:pt x="334725" y="1160390"/>
                </a:cubicBezTo>
                <a:lnTo>
                  <a:pt x="334725" y="1231661"/>
                </a:lnTo>
                <a:cubicBezTo>
                  <a:pt x="334725" y="1241502"/>
                  <a:pt x="342703" y="1249480"/>
                  <a:pt x="352544" y="1249480"/>
                </a:cubicBezTo>
                <a:lnTo>
                  <a:pt x="614228" y="1249480"/>
                </a:lnTo>
                <a:cubicBezTo>
                  <a:pt x="624069" y="1249480"/>
                  <a:pt x="632047" y="1241502"/>
                  <a:pt x="632047" y="1231661"/>
                </a:cubicBezTo>
                <a:lnTo>
                  <a:pt x="632047" y="1160390"/>
                </a:lnTo>
                <a:cubicBezTo>
                  <a:pt x="632047" y="1150549"/>
                  <a:pt x="624069" y="1142571"/>
                  <a:pt x="614228" y="1142571"/>
                </a:cubicBezTo>
                <a:close/>
                <a:moveTo>
                  <a:pt x="91130" y="121506"/>
                </a:moveTo>
                <a:lnTo>
                  <a:pt x="91130" y="1089613"/>
                </a:lnTo>
                <a:lnTo>
                  <a:pt x="875643" y="1089613"/>
                </a:lnTo>
                <a:lnTo>
                  <a:pt x="875643" y="121506"/>
                </a:lnTo>
                <a:close/>
                <a:moveTo>
                  <a:pt x="103395" y="0"/>
                </a:moveTo>
                <a:lnTo>
                  <a:pt x="853613" y="0"/>
                </a:lnTo>
                <a:cubicBezTo>
                  <a:pt x="910716" y="0"/>
                  <a:pt x="957008" y="46292"/>
                  <a:pt x="957008" y="103395"/>
                </a:cubicBezTo>
                <a:lnTo>
                  <a:pt x="957008" y="1202795"/>
                </a:lnTo>
                <a:cubicBezTo>
                  <a:pt x="957008" y="1259898"/>
                  <a:pt x="910716" y="1306190"/>
                  <a:pt x="853613" y="1306190"/>
                </a:cubicBezTo>
                <a:lnTo>
                  <a:pt x="103395" y="1306190"/>
                </a:lnTo>
                <a:cubicBezTo>
                  <a:pt x="46292" y="1306190"/>
                  <a:pt x="0" y="1259898"/>
                  <a:pt x="0" y="1202795"/>
                </a:cubicBezTo>
                <a:lnTo>
                  <a:pt x="0" y="103395"/>
                </a:lnTo>
                <a:cubicBezTo>
                  <a:pt x="0" y="46292"/>
                  <a:pt x="46292" y="0"/>
                  <a:pt x="103395" y="0"/>
                </a:cubicBezTo>
                <a:close/>
              </a:path>
            </a:pathLst>
          </a:custGeom>
          <a:solidFill>
            <a:srgbClr val="005B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42" name="圆角矩形 203"/>
          <p:cNvSpPr/>
          <p:nvPr/>
        </p:nvSpPr>
        <p:spPr>
          <a:xfrm>
            <a:off x="5947559" y="2460622"/>
            <a:ext cx="184056" cy="288029"/>
          </a:xfrm>
          <a:custGeom>
            <a:avLst/>
            <a:gdLst/>
            <a:ahLst/>
            <a:cxnLst/>
            <a:rect l="l" t="t" r="r" b="b"/>
            <a:pathLst>
              <a:path w="957008" h="1306190">
                <a:moveTo>
                  <a:pt x="352544" y="1142571"/>
                </a:moveTo>
                <a:cubicBezTo>
                  <a:pt x="342703" y="1142571"/>
                  <a:pt x="334725" y="1150549"/>
                  <a:pt x="334725" y="1160390"/>
                </a:cubicBezTo>
                <a:lnTo>
                  <a:pt x="334725" y="1231661"/>
                </a:lnTo>
                <a:cubicBezTo>
                  <a:pt x="334725" y="1241502"/>
                  <a:pt x="342703" y="1249480"/>
                  <a:pt x="352544" y="1249480"/>
                </a:cubicBezTo>
                <a:lnTo>
                  <a:pt x="614228" y="1249480"/>
                </a:lnTo>
                <a:cubicBezTo>
                  <a:pt x="624069" y="1249480"/>
                  <a:pt x="632047" y="1241502"/>
                  <a:pt x="632047" y="1231661"/>
                </a:cubicBezTo>
                <a:lnTo>
                  <a:pt x="632047" y="1160390"/>
                </a:lnTo>
                <a:cubicBezTo>
                  <a:pt x="632047" y="1150549"/>
                  <a:pt x="624069" y="1142571"/>
                  <a:pt x="614228" y="1142571"/>
                </a:cubicBezTo>
                <a:close/>
                <a:moveTo>
                  <a:pt x="91130" y="121506"/>
                </a:moveTo>
                <a:lnTo>
                  <a:pt x="91130" y="1089613"/>
                </a:lnTo>
                <a:lnTo>
                  <a:pt x="875643" y="1089613"/>
                </a:lnTo>
                <a:lnTo>
                  <a:pt x="875643" y="121506"/>
                </a:lnTo>
                <a:close/>
                <a:moveTo>
                  <a:pt x="103395" y="0"/>
                </a:moveTo>
                <a:lnTo>
                  <a:pt x="853613" y="0"/>
                </a:lnTo>
                <a:cubicBezTo>
                  <a:pt x="910716" y="0"/>
                  <a:pt x="957008" y="46292"/>
                  <a:pt x="957008" y="103395"/>
                </a:cubicBezTo>
                <a:lnTo>
                  <a:pt x="957008" y="1202795"/>
                </a:lnTo>
                <a:cubicBezTo>
                  <a:pt x="957008" y="1259898"/>
                  <a:pt x="910716" y="1306190"/>
                  <a:pt x="853613" y="1306190"/>
                </a:cubicBezTo>
                <a:lnTo>
                  <a:pt x="103395" y="1306190"/>
                </a:lnTo>
                <a:cubicBezTo>
                  <a:pt x="46292" y="1306190"/>
                  <a:pt x="0" y="1259898"/>
                  <a:pt x="0" y="1202795"/>
                </a:cubicBezTo>
                <a:lnTo>
                  <a:pt x="0" y="103395"/>
                </a:lnTo>
                <a:cubicBezTo>
                  <a:pt x="0" y="46292"/>
                  <a:pt x="46292" y="0"/>
                  <a:pt x="103395" y="0"/>
                </a:cubicBezTo>
                <a:close/>
              </a:path>
            </a:pathLst>
          </a:custGeom>
          <a:solidFill>
            <a:srgbClr val="005B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0" y="612807"/>
            <a:ext cx="7543800" cy="375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322264" y="28860"/>
            <a:ext cx="8353425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smtClean="0">
                <a:solidFill>
                  <a:prstClr val="black"/>
                </a:solidFill>
              </a:rPr>
              <a:t>广西丰林智能仓储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8600" y="4371950"/>
            <a:ext cx="7543800" cy="699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高效定制：智能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仓储</a:t>
            </a:r>
            <a:r>
              <a:rPr lang="en-US" altLang="zh-CN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=4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个模块</a:t>
            </a:r>
            <a:r>
              <a:rPr lang="en-US" altLang="zh-CN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个界面，涉及自动提交、推单、扫描；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84257" y="627534"/>
            <a:ext cx="1288143" cy="128814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en-US" altLang="zh-CN" sz="2000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1.5</a:t>
            </a:r>
            <a:endParaRPr lang="zh-CN" altLang="en-US" sz="32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82448" y="1923678"/>
            <a:ext cx="1082040" cy="108204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周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843558"/>
            <a:ext cx="203899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3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青岛海信网络</a:t>
            </a:r>
            <a:r>
              <a:rPr lang="en-US" altLang="zh-CN" smtClean="0"/>
              <a:t>-</a:t>
            </a:r>
            <a:r>
              <a:rPr lang="zh-CN" altLang="en-US" smtClean="0"/>
              <a:t>项目型管理与移动应用的结合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488832" cy="38884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2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92775"/>
            <a:ext cx="2402829" cy="41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65" y="686221"/>
            <a:ext cx="2374055" cy="4208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86221"/>
            <a:ext cx="2394280" cy="418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r>
              <a:rPr lang="en-US" altLang="zh-CN" smtClean="0"/>
              <a:t>—</a:t>
            </a:r>
            <a:r>
              <a:rPr lang="zh-CN" altLang="en-US" smtClean="0"/>
              <a:t>销售人员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 rot="20535837">
            <a:off x="691738" y="40676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销售人员填写日报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后台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定位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 rot="20535837">
            <a:off x="3718921" y="43300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查看关联周计划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20535837">
            <a:off x="6762430" y="433005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查询个人日报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03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" y="771261"/>
            <a:ext cx="2376796" cy="420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58" y="771551"/>
            <a:ext cx="2345307" cy="41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771551"/>
            <a:ext cx="2345308" cy="417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r>
              <a:rPr lang="en-US" altLang="zh-CN" smtClean="0"/>
              <a:t>—</a:t>
            </a:r>
            <a:r>
              <a:rPr lang="zh-CN" altLang="en-US" smtClean="0"/>
              <a:t>管理人员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 rot="20535837">
            <a:off x="3716074" y="419079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人员点评日报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20535837">
            <a:off x="781488" y="413799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日报点评情况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20535837">
            <a:off x="6772629" y="419079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跟踪项目情况</a:t>
            </a:r>
            <a:endParaRPr lang="zh-CN" altLang="en-US" sz="16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600" y="4371950"/>
            <a:ext cx="7543800" cy="699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定制：销售日报</a:t>
            </a:r>
            <a:r>
              <a:rPr lang="en-US" altLang="zh-CN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=5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个模块</a:t>
            </a:r>
            <a:r>
              <a:rPr lang="en-US" altLang="zh-CN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个界面，包括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销售日报、销售周计划、销售日报统计、项目跟踪、项目</a:t>
            </a:r>
            <a:r>
              <a:rPr lang="zh-CN" altLang="zh-CN" b="1" smtClean="0">
                <a:latin typeface="微软雅黑" pitchFamily="34" charset="-122"/>
                <a:ea typeface="微软雅黑" pitchFamily="34" charset="-122"/>
              </a:rPr>
              <a:t>分布</a:t>
            </a:r>
            <a:r>
              <a:rPr lang="zh-CN" altLang="en-US" b="1" smtClean="0">
                <a:latin typeface="微软雅黑" pitchFamily="34" charset="-122"/>
                <a:ea typeface="微软雅黑" pitchFamily="34" charset="-122"/>
              </a:rPr>
              <a:t>等功能</a:t>
            </a:r>
            <a:r>
              <a:rPr lang="zh-CN" altLang="en-US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84257" y="627534"/>
            <a:ext cx="1288143" cy="128814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en-US" altLang="zh-CN" sz="2000" b="1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882448" y="1923678"/>
            <a:ext cx="1082040" cy="108204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272080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0103" y="1275606"/>
            <a:ext cx="1357892" cy="172819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80212" y="1779662"/>
            <a:ext cx="1496873" cy="99486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7743" y="1861361"/>
            <a:ext cx="504317" cy="45870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868411" y="1851670"/>
            <a:ext cx="795377" cy="2615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业务处理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68411" y="1446119"/>
            <a:ext cx="795377" cy="2615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信息通知</a:t>
            </a:r>
            <a:r>
              <a:rPr lang="en-US" altLang="zh-CN" sz="11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2320" y="1144838"/>
            <a:ext cx="795377" cy="261535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人际协作</a:t>
            </a:r>
            <a:r>
              <a:rPr lang="en-US" altLang="zh-CN" sz="1100" b="1" u="sng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16" y="1866794"/>
            <a:ext cx="720080" cy="105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268" y="1491630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24" name="矩形 23"/>
          <p:cNvSpPr/>
          <p:nvPr/>
        </p:nvSpPr>
        <p:spPr>
          <a:xfrm>
            <a:off x="6960256" y="3003798"/>
            <a:ext cx="744092" cy="261535"/>
          </a:xfrm>
          <a:prstGeom prst="rect">
            <a:avLst/>
          </a:prstGeom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组织成员</a:t>
            </a:r>
            <a:r>
              <a:rPr lang="en-US" altLang="zh-CN" sz="1100" b="1" u="sng" dirty="0" smtClean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356" y="2067694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196" y="2067694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3" y="2499481"/>
            <a:ext cx="504317" cy="4323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871700" y="2283718"/>
            <a:ext cx="795377" cy="2615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业务自助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276" y="2499742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30" name="矩形 29"/>
          <p:cNvSpPr/>
          <p:nvPr/>
        </p:nvSpPr>
        <p:spPr>
          <a:xfrm>
            <a:off x="6908971" y="2067694"/>
            <a:ext cx="801552" cy="430812"/>
          </a:xfrm>
          <a:prstGeom prst="rect">
            <a:avLst/>
          </a:prstGeom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沟通与业务协作</a:t>
            </a:r>
            <a:r>
              <a:rPr lang="en-US" altLang="zh-CN" sz="1100" b="1" u="sng" dirty="0" smtClean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1700" y="2643758"/>
            <a:ext cx="795377" cy="2615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管理报表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上箭头 31"/>
          <p:cNvSpPr/>
          <p:nvPr/>
        </p:nvSpPr>
        <p:spPr>
          <a:xfrm>
            <a:off x="2195736" y="2974701"/>
            <a:ext cx="240036" cy="89319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7665320" y="3312468"/>
            <a:ext cx="240036" cy="717282"/>
          </a:xfrm>
          <a:prstGeom prst="upArrow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上箭头 33"/>
          <p:cNvSpPr/>
          <p:nvPr/>
        </p:nvSpPr>
        <p:spPr>
          <a:xfrm flipV="1">
            <a:off x="2627784" y="2967788"/>
            <a:ext cx="240036" cy="900106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60375" y="1025601"/>
            <a:ext cx="1117769" cy="261535"/>
          </a:xfrm>
          <a:prstGeom prst="rect">
            <a:avLst/>
          </a:prstGeom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业务移动化</a:t>
            </a:r>
            <a:r>
              <a:rPr lang="en-US" altLang="zh-CN" sz="1100" b="1" u="sng" dirty="0" smtClean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上箭头 35"/>
          <p:cNvSpPr/>
          <p:nvPr/>
        </p:nvSpPr>
        <p:spPr>
          <a:xfrm rot="5400000" flipV="1">
            <a:off x="3542553" y="2103067"/>
            <a:ext cx="240036" cy="67083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496" y="1175914"/>
            <a:ext cx="1163613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</a:t>
            </a: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72415">
            <a:off x="1582312" y="3326282"/>
            <a:ext cx="314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72415">
            <a:off x="7288605" y="3330189"/>
            <a:ext cx="314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组合 41"/>
          <p:cNvGrpSpPr/>
          <p:nvPr/>
        </p:nvGrpSpPr>
        <p:grpSpPr>
          <a:xfrm>
            <a:off x="1907704" y="3075806"/>
            <a:ext cx="1066339" cy="683049"/>
            <a:chOff x="1600136" y="2200573"/>
            <a:chExt cx="1145428" cy="784972"/>
          </a:xfrm>
        </p:grpSpPr>
        <p:pic>
          <p:nvPicPr>
            <p:cNvPr id="43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013"/>
            <a:stretch>
              <a:fillRect/>
            </a:stretch>
          </p:blipFill>
          <p:spPr bwMode="auto">
            <a:xfrm>
              <a:off x="1600136" y="2200573"/>
              <a:ext cx="1145428" cy="784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本框 3"/>
            <p:cNvSpPr txBox="1"/>
            <p:nvPr/>
          </p:nvSpPr>
          <p:spPr>
            <a:xfrm>
              <a:off x="1786952" y="2380837"/>
              <a:ext cx="570292" cy="42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rgbClr val="0060C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云之</a:t>
              </a:r>
              <a:r>
                <a:rPr lang="zh-CN" altLang="en-US" sz="900" dirty="0" smtClean="0">
                  <a:solidFill>
                    <a:srgbClr val="0060C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</a:t>
              </a:r>
              <a:endParaRPr lang="en-US" altLang="zh-CN" sz="900" dirty="0" smtClean="0">
                <a:solidFill>
                  <a:srgbClr val="0060C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0060C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endParaRPr lang="en-US" altLang="zh-CN" sz="900" dirty="0" smtClean="0">
                <a:solidFill>
                  <a:srgbClr val="0060C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70871" y="627534"/>
            <a:ext cx="7689562" cy="429198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连接一切，沟通协作扁平化</a:t>
            </a:r>
          </a:p>
        </p:txBody>
      </p:sp>
      <p:sp>
        <p:nvSpPr>
          <p:cNvPr id="46" name="矩形 45"/>
          <p:cNvSpPr/>
          <p:nvPr/>
        </p:nvSpPr>
        <p:spPr>
          <a:xfrm>
            <a:off x="683568" y="3894391"/>
            <a:ext cx="7720152" cy="105362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企业信息化系统</a:t>
            </a:r>
            <a:endParaRPr lang="zh-CN" altLang="en-US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70871" y="4222399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55047" y="4219549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39223" y="4219549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23399" y="4219549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107575" y="4219549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其它系统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521039" y="3822383"/>
            <a:ext cx="795377" cy="261535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wrap="square" lIns="91366" tIns="45683" rIns="91366" bIns="45683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r>
              <a:rPr lang="en-US" altLang="zh-CN" sz="1100" b="1" u="sng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100" b="1" u="sng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496" y="3723878"/>
            <a:ext cx="1235739" cy="3571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offline</a:t>
            </a:r>
            <a:endParaRPr lang="en-US" altLang="zh-CN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标题 2"/>
          <p:cNvSpPr>
            <a:spLocks noGrp="1"/>
          </p:cNvSpPr>
          <p:nvPr>
            <p:ph type="title"/>
          </p:nvPr>
        </p:nvSpPr>
        <p:spPr>
          <a:xfrm>
            <a:off x="323531" y="2"/>
            <a:ext cx="7128197" cy="52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移动互联时代企业信息化建设</a:t>
            </a:r>
            <a:r>
              <a:rPr lang="en-US" altLang="zh-CN" dirty="0" smtClean="0"/>
              <a:t>O2O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2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</a:t>
            </a:r>
            <a:r>
              <a:rPr lang="zh-CN" altLang="en-US" smtClean="0"/>
              <a:t>应用典型客户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12090"/>
              </p:ext>
            </p:extLst>
          </p:nvPr>
        </p:nvGraphicFramePr>
        <p:xfrm>
          <a:off x="516974" y="771550"/>
          <a:ext cx="8136904" cy="3807429"/>
        </p:xfrm>
        <a:graphic>
          <a:graphicData uri="http://schemas.openxmlformats.org/drawingml/2006/table">
            <a:tbl>
              <a:tblPr/>
              <a:tblGrid>
                <a:gridCol w="522553"/>
                <a:gridCol w="2792666"/>
                <a:gridCol w="1114983"/>
                <a:gridCol w="1474454"/>
                <a:gridCol w="2232248"/>
              </a:tblGrid>
              <a:tr h="48785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序号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客户名称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机构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已用终端数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应用场景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9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南宁市龙奔丰吉商贸有限责任公司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广西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1800+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门店销售数据上报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8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厦门路达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厦门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车辆管理、离职申请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8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云南清逸堂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昆明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100+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移动下单、移动审批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广州铁路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集团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公司广州工务大修段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广州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30+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移动下单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南京荣欧建材有限公司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南京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50+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移动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CRM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广西丰林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广西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50+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智能仓储方案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85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55576" y="1203598"/>
            <a:ext cx="3672408" cy="2952328"/>
            <a:chOff x="755576" y="1275606"/>
            <a:chExt cx="2448272" cy="2952328"/>
          </a:xfrm>
        </p:grpSpPr>
        <p:sp>
          <p:nvSpPr>
            <p:cNvPr id="12" name="矩形 11"/>
            <p:cNvSpPr/>
            <p:nvPr/>
          </p:nvSpPr>
          <p:spPr>
            <a:xfrm>
              <a:off x="755576" y="1275606"/>
              <a:ext cx="2448272" cy="29523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24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免费</a:t>
              </a:r>
              <a:endPara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55576" y="1275606"/>
              <a:ext cx="2448272" cy="660395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</a:t>
              </a:r>
              <a:r>
                <a:rPr lang="en-US" altLang="zh-C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BOS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88024" y="1203598"/>
            <a:ext cx="3600400" cy="2952328"/>
            <a:chOff x="5940152" y="1347614"/>
            <a:chExt cx="2448272" cy="2952328"/>
          </a:xfrm>
        </p:grpSpPr>
        <p:sp>
          <p:nvSpPr>
            <p:cNvPr id="15" name="矩形 14"/>
            <p:cNvSpPr/>
            <p:nvPr/>
          </p:nvSpPr>
          <p:spPr>
            <a:xfrm>
              <a:off x="5940152" y="1347614"/>
              <a:ext cx="2448272" cy="29523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24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免费，但正式客户需在云产品中购买</a:t>
              </a:r>
              <a:endPara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40152" y="1347614"/>
              <a:ext cx="2448272" cy="660395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移动工作台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22264" y="28860"/>
            <a:ext cx="8353425" cy="477017"/>
          </a:xfrm>
          <a:prstGeom prst="rect">
            <a:avLst/>
          </a:prstGeom>
        </p:spPr>
        <p:txBody>
          <a:bodyPr anchor="t"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sz="2500" smtClean="0">
                <a:solidFill>
                  <a:prstClr val="black"/>
                </a:solidFill>
              </a:rPr>
              <a:t>订货须知</a:t>
            </a:r>
            <a:endParaRPr sz="25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288" y="741760"/>
            <a:ext cx="8334375" cy="385286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smtClean="0"/>
              <a:t>反馈</a:t>
            </a:r>
            <a:endParaRPr lang="en-US"/>
          </a:p>
          <a:p>
            <a:pPr lvl="1">
              <a:defRPr/>
            </a:pPr>
            <a:r>
              <a:rPr smtClean="0"/>
              <a:t>论坛：</a:t>
            </a:r>
            <a:endParaRPr lang="en-US" altLang="zh-CN" smtClean="0">
              <a:hlinkClick r:id="rId2"/>
            </a:endParaRPr>
          </a:p>
          <a:p>
            <a:pPr marL="457200" lvl="1" indent="0">
              <a:buFont typeface="Arial" pitchFamily="34" charset="0"/>
              <a:buNone/>
              <a:defRPr/>
            </a:pPr>
            <a:r>
              <a:rPr lang="en-US" sz="1800" smtClean="0">
                <a:hlinkClick r:id="rId2"/>
              </a:rPr>
              <a:t>http</a:t>
            </a:r>
            <a:r>
              <a:rPr lang="en-US" sz="1800">
                <a:hlinkClick r:id="rId2"/>
              </a:rPr>
              <a:t>://</a:t>
            </a:r>
            <a:r>
              <a:rPr lang="en-US" sz="1800" smtClean="0">
                <a:hlinkClick r:id="rId2"/>
              </a:rPr>
              <a:t>club.kingdee.com/forum.php?mod=forumdisplay&amp;fid=748</a:t>
            </a:r>
            <a:endParaRPr lang="en-US" sz="1800" smtClean="0"/>
          </a:p>
          <a:p>
            <a:pPr lvl="1">
              <a:defRPr/>
            </a:pPr>
            <a:endParaRPr lang="en-US" smtClean="0"/>
          </a:p>
          <a:p>
            <a:pPr>
              <a:defRPr/>
            </a:pPr>
            <a:r>
              <a:t>文档</a:t>
            </a:r>
            <a:endParaRPr dirty="0" smtClean="0"/>
          </a:p>
          <a:p>
            <a:pPr marL="742950" lvl="2" indent="-342900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lang="en-US" smtClean="0"/>
              <a:t>K/3 C</a:t>
            </a:r>
            <a:r>
              <a:rPr lang="en-US" altLang="zh-CN" smtClean="0"/>
              <a:t>loud</a:t>
            </a:r>
            <a:r>
              <a:rPr lang="zh-CN" altLang="en-US" smtClean="0"/>
              <a:t>移动官网</a:t>
            </a:r>
            <a:r>
              <a:rPr smtClean="0"/>
              <a:t>：</a:t>
            </a:r>
            <a:endParaRPr lang="en-US" altLang="zh-CN" smtClean="0"/>
          </a:p>
          <a:p>
            <a:pPr marL="400050" lvl="2" indent="0">
              <a:lnSpc>
                <a:spcPct val="130000"/>
              </a:lnSpc>
              <a:buSzPct val="100000"/>
              <a:buNone/>
              <a:defRPr/>
            </a:pPr>
            <a:r>
              <a:rPr lang="en-US" altLang="zh-CN">
                <a:hlinkClick r:id="rId3"/>
              </a:rPr>
              <a:t>http://</a:t>
            </a:r>
            <a:r>
              <a:rPr lang="en-US" altLang="zh-CN" smtClean="0">
                <a:hlinkClick r:id="rId3"/>
              </a:rPr>
              <a:t>3g.k3cloud.kingdee.com/m/home.html</a:t>
            </a:r>
            <a:endParaRPr lang="en-US" altLang="zh-CN" smtClean="0"/>
          </a:p>
          <a:p>
            <a:pPr marL="742950" lvl="2" indent="-342900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smtClean="0"/>
              <a:t>文档中心：</a:t>
            </a:r>
            <a:endParaRPr lang="en-US" altLang="zh-CN" smtClean="0"/>
          </a:p>
          <a:p>
            <a:pPr marL="400050" lvl="2" indent="0">
              <a:lnSpc>
                <a:spcPct val="130000"/>
              </a:lnSpc>
              <a:buSzPct val="100000"/>
              <a:buFont typeface="Arial" pitchFamily="34" charset="0"/>
              <a:buNone/>
              <a:defRPr/>
            </a:pPr>
            <a:r>
              <a:rPr lang="en-US" altLang="zh-CN" smtClean="0">
                <a:hlinkClick r:id="rId4"/>
              </a:rPr>
              <a:t>http</a:t>
            </a:r>
            <a:r>
              <a:rPr lang="en-US" altLang="zh-CN">
                <a:hlinkClick r:id="rId4"/>
              </a:rPr>
              <a:t>://</a:t>
            </a:r>
            <a:r>
              <a:rPr lang="en-US" altLang="zh-CN" smtClean="0">
                <a:hlinkClick r:id="rId4"/>
              </a:rPr>
              <a:t>open.kingdee.com/K3Cloud/WenKu/Index.aspx</a:t>
            </a:r>
            <a:endParaRPr lang="en-US" altLang="zh-CN" smtClean="0"/>
          </a:p>
          <a:p>
            <a:pPr marL="742950" lvl="2" indent="-342900">
              <a:buSzPct val="100000"/>
              <a:buFont typeface="Arial" pitchFamily="34" charset="0"/>
              <a:buNone/>
              <a:defRPr/>
            </a:pPr>
            <a:endParaRPr lang="en-US" altLang="zh-CN" dirty="0" smtClean="0"/>
          </a:p>
          <a:p>
            <a:pPr>
              <a:defRPr/>
            </a:pPr>
            <a:r>
              <a:rPr smtClean="0"/>
              <a:t>交流</a:t>
            </a:r>
            <a:endParaRPr dirty="0" smtClean="0"/>
          </a:p>
          <a:p>
            <a:pPr lvl="1">
              <a:defRPr/>
            </a:pPr>
            <a:r>
              <a:rPr lang="en-US" altLang="zh-CN" sz="1600" smtClean="0"/>
              <a:t>QQ</a:t>
            </a:r>
            <a:r>
              <a:rPr sz="1600" smtClean="0"/>
              <a:t>群：</a:t>
            </a:r>
            <a:r>
              <a:rPr lang="en-US" altLang="zh-CN" sz="1600"/>
              <a:t>K/3Cloud </a:t>
            </a:r>
            <a:r>
              <a:rPr lang="zh-CN" altLang="en-US" sz="1600"/>
              <a:t>移动实施开发群 </a:t>
            </a:r>
            <a:r>
              <a:rPr lang="zh-CN" altLang="en-US" sz="1600" smtClean="0"/>
              <a:t>  </a:t>
            </a:r>
            <a:r>
              <a:rPr lang="en-US" altLang="zh-CN" sz="1600" smtClean="0"/>
              <a:t>【416509614】</a:t>
            </a:r>
          </a:p>
          <a:p>
            <a:pPr>
              <a:defRPr/>
            </a:pPr>
            <a:r>
              <a:rPr lang="zh-CN" altLang="en-US" sz="2000" smtClean="0"/>
              <a:t>体验</a:t>
            </a:r>
            <a:endParaRPr lang="en-US" altLang="zh-CN" sz="2000" smtClean="0"/>
          </a:p>
          <a:p>
            <a:pPr lvl="1">
              <a:defRPr/>
            </a:pPr>
            <a:r>
              <a:rPr lang="zh-CN" altLang="en-US" sz="1600"/>
              <a:t>关注微信服务号 </a:t>
            </a:r>
            <a:r>
              <a:rPr lang="en-US" altLang="zh-CN" sz="1600"/>
              <a:t>—— </a:t>
            </a:r>
            <a:r>
              <a:rPr lang="zh-CN" altLang="en-US" sz="1600"/>
              <a:t>金蝶</a:t>
            </a:r>
            <a:r>
              <a:rPr lang="en-US" altLang="zh-CN" sz="1600"/>
              <a:t>K3Cloud</a:t>
            </a:r>
            <a:r>
              <a:rPr lang="zh-CN" altLang="en-US" sz="1600"/>
              <a:t>体验</a:t>
            </a:r>
            <a:r>
              <a:rPr lang="zh-CN" altLang="en-US" sz="1600" smtClean="0"/>
              <a:t>平台</a:t>
            </a:r>
            <a:endParaRPr lang="en-US" altLang="zh-CN" sz="1600" smtClean="0"/>
          </a:p>
          <a:p>
            <a:pPr lvl="1">
              <a:buFont typeface="Arial" pitchFamily="34" charset="0"/>
              <a:buNone/>
              <a:defRPr/>
            </a:pPr>
            <a:endParaRPr smtClean="0"/>
          </a:p>
        </p:txBody>
      </p:sp>
      <p:sp>
        <p:nvSpPr>
          <p:cNvPr id="61443" name="标题 2"/>
          <p:cNvSpPr>
            <a:spLocks noGrp="1"/>
          </p:cNvSpPr>
          <p:nvPr>
            <p:ph type="title"/>
          </p:nvPr>
        </p:nvSpPr>
        <p:spPr>
          <a:xfrm>
            <a:off x="395288" y="0"/>
            <a:ext cx="6697662" cy="465535"/>
          </a:xfrm>
        </p:spPr>
        <p:txBody>
          <a:bodyPr>
            <a:normAutofit fontScale="90000"/>
          </a:bodyPr>
          <a:lstStyle/>
          <a:p>
            <a:r>
              <a:rPr smtClean="0">
                <a:latin typeface="微软雅黑" pitchFamily="34" charset="-122"/>
                <a:ea typeface="微软雅黑" pitchFamily="34" charset="-122"/>
              </a:rPr>
              <a:t>反馈与帮助</a:t>
            </a:r>
          </a:p>
        </p:txBody>
      </p:sp>
    </p:spTree>
    <p:extLst>
      <p:ext uri="{BB962C8B-B14F-4D97-AF65-F5344CB8AC3E}">
        <p14:creationId xmlns:p14="http://schemas.microsoft.com/office/powerpoint/2010/main" val="639624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5394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</a:t>
            </a:r>
            <a:r>
              <a:rPr lang="en-US" altLang="zh-CN" smtClean="0"/>
              <a:t>BOS</a:t>
            </a:r>
            <a:r>
              <a:rPr lang="zh-CN" altLang="en-US" smtClean="0"/>
              <a:t>产品发展路线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9512" y="699542"/>
            <a:ext cx="885698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右箭头 5"/>
          <p:cNvSpPr/>
          <p:nvPr/>
        </p:nvSpPr>
        <p:spPr>
          <a:xfrm>
            <a:off x="2915816" y="1526758"/>
            <a:ext cx="432048" cy="1296144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012160" y="1526758"/>
            <a:ext cx="432048" cy="129614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759931"/>
            <a:ext cx="26642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400" b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移动单据增删改查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列表式报表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图形化报表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移动管理</a:t>
            </a:r>
            <a:endParaRPr lang="en-US" altLang="zh-CN" sz="1400" b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应用管理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mcloud)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日志和追踪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400" b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移动终端本地访问支持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手机端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版的移动工作台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方集成云之家、微信</a:t>
            </a: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蓝</a:t>
            </a:r>
            <a:r>
              <a:rPr lang="zh-CN" altLang="en-US" sz="14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牙打印连接支持</a:t>
            </a:r>
            <a:endParaRPr lang="zh-CN" altLang="en-US" sz="14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795059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400" b="1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的设计器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40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40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下的开发调试</a:t>
            </a: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封装对接工业移动设备的移动服务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移动管理</a:t>
            </a:r>
            <a:endParaRPr lang="en-US" altLang="zh-CN" sz="1400" b="1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移动应用统计分析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400" b="1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移动工作台支持平板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云之</a:t>
            </a:r>
            <a:r>
              <a:rPr lang="zh-CN" altLang="en-US" sz="1400" smtClean="0">
                <a:solidFill>
                  <a:srgbClr val="0060C0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家集成方式的优化</a:t>
            </a:r>
            <a:endParaRPr lang="en-US" altLang="zh-CN" sz="1400" smtClean="0">
              <a:solidFill>
                <a:srgbClr val="0060C0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4208" y="843558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400" b="1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移动开发全部转为线上</a:t>
            </a: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提供移动开发云模版库</a:t>
            </a: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更全面的开发工具，例如，数据诊断、错误侦测工具</a:t>
            </a: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随时在线的开发指引、开发协助、开发支持服务。</a:t>
            </a:r>
            <a:endParaRPr lang="en-US" altLang="zh-CN" sz="14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  <a:endParaRPr lang="en-US" altLang="zh-CN" sz="1400" b="1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支持绝大多数移动系统</a:t>
            </a: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40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  <a:ea typeface="微软雅黑" pitchFamily="34" charset="-122"/>
              </a:rPr>
              <a:t>加强企业集成支持</a:t>
            </a:r>
            <a:endParaRPr lang="en-US" altLang="zh-CN" sz="1400" smtClean="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140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9512" y="4155926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415592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现在</a:t>
            </a:r>
            <a:endParaRPr lang="zh-CN" altLang="en-US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4627" y="4155926"/>
            <a:ext cx="2664296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zh-CN" altLang="en-US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430144" y="4187864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62192" y="418786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将来</a:t>
            </a:r>
            <a:endParaRPr lang="zh-CN" altLang="en-US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28" y="4659982"/>
            <a:ext cx="8424936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移动开发变成线上模式，不受限与任何系统，有浏览器的地方就可以随时接入</a:t>
            </a:r>
            <a:endParaRPr lang="zh-CN" altLang="en-US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900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665452"/>
            <a:ext cx="3816424" cy="3130434"/>
            <a:chOff x="179512" y="987574"/>
            <a:chExt cx="4690088" cy="352839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7574"/>
              <a:ext cx="345372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http://3g.k3cloud.kingdee.com/m/images/local/%E5%9C%B0%E5%9B%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31" y="2221124"/>
              <a:ext cx="1234069" cy="2217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:\项目\K3Cloud3.0\界面截图\移动客户端\常用功能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279" y="2622092"/>
              <a:ext cx="956487" cy="149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88" y="1498666"/>
              <a:ext cx="2973552" cy="166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6262433" y="1419622"/>
            <a:ext cx="1440000" cy="144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4731" y="2391830"/>
            <a:ext cx="900000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4491" y="1793519"/>
            <a:ext cx="136815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1600" b="1" dirty="0" smtClean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0594" y="2873839"/>
            <a:ext cx="124320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altLang="zh-CN" sz="1600" b="1" dirty="0" smtClean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31640" y="3795886"/>
            <a:ext cx="6696743" cy="1015663"/>
            <a:chOff x="1259632" y="3291830"/>
            <a:chExt cx="7170603" cy="1457004"/>
          </a:xfrm>
        </p:grpSpPr>
        <p:sp>
          <p:nvSpPr>
            <p:cNvPr id="13" name="TextBox 12"/>
            <p:cNvSpPr txBox="1"/>
            <p:nvPr/>
          </p:nvSpPr>
          <p:spPr>
            <a:xfrm>
              <a:off x="1259634" y="3291831"/>
              <a:ext cx="7170601" cy="145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K/3 Cloud </a:t>
              </a:r>
              <a:r>
                <a:rPr lang="zh-CN" altLang="en-US" sz="2000" b="1" dirty="0" smtClean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  <a:r>
                <a:rPr lang="en-US" altLang="zh-CN" sz="2000" b="1" dirty="0" smtClean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BOS</a:t>
              </a:r>
              <a:endParaRPr lang="zh-CN" altLang="en-US" sz="2000" b="1" dirty="0" smtClean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ctr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2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致力于成为</a:t>
              </a:r>
              <a:r>
                <a:rPr lang="en-US" altLang="zh-CN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企业移动信息化</a:t>
              </a:r>
              <a:r>
                <a:rPr lang="en-US" altLang="zh-CN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2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的首选开发平台</a:t>
              </a:r>
              <a:endPara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259632" y="3291830"/>
              <a:ext cx="7056784" cy="145700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72683" y="182205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24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0272" y="261414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zh-CN" altLang="en-US" sz="24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移动</a:t>
            </a:r>
            <a:r>
              <a:rPr lang="en-US" altLang="zh-CN" smtClean="0">
                <a:solidFill>
                  <a:prstClr val="black"/>
                </a:solidFill>
              </a:rPr>
              <a:t>BOS</a:t>
            </a:r>
            <a:r>
              <a:rPr smtClean="0">
                <a:solidFill>
                  <a:prstClr val="black"/>
                </a:solidFill>
              </a:rPr>
              <a:t>，企业移动应用定制平台</a:t>
            </a:r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>
            <a:off x="3603630" y="1708773"/>
            <a:ext cx="1290559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603630" y="2345237"/>
            <a:ext cx="1290559" cy="0"/>
          </a:xfrm>
          <a:prstGeom prst="line">
            <a:avLst/>
          </a:prstGeom>
          <a:ln w="12700">
            <a:solidFill>
              <a:schemeClr val="accent3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603630" y="2921179"/>
            <a:ext cx="1290559" cy="0"/>
          </a:xfrm>
          <a:prstGeom prst="line">
            <a:avLst/>
          </a:prstGeom>
          <a:ln w="12700">
            <a:solidFill>
              <a:schemeClr val="accent4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613552" y="3496795"/>
            <a:ext cx="1290559" cy="0"/>
          </a:xfrm>
          <a:prstGeom prst="line">
            <a:avLst/>
          </a:prstGeom>
          <a:ln w="12700">
            <a:solidFill>
              <a:schemeClr val="accent5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89335" y="1120531"/>
            <a:ext cx="1290559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69317" y="699542"/>
            <a:ext cx="3188078" cy="3229301"/>
            <a:chOff x="3932407" y="1734543"/>
            <a:chExt cx="4446555" cy="36343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flipH="1" flipV="1">
              <a:off x="4946861" y="1958954"/>
              <a:ext cx="1938404" cy="663533"/>
            </a:xfrm>
            <a:custGeom>
              <a:avLst/>
              <a:gdLst>
                <a:gd name="T0" fmla="*/ 1933 w 2191"/>
                <a:gd name="T1" fmla="*/ 0 h 750"/>
                <a:gd name="T2" fmla="*/ 0 w 2191"/>
                <a:gd name="T3" fmla="*/ 0 h 750"/>
                <a:gd name="T4" fmla="*/ 0 w 2191"/>
                <a:gd name="T5" fmla="*/ 750 h 750"/>
                <a:gd name="T6" fmla="*/ 1933 w 2191"/>
                <a:gd name="T7" fmla="*/ 750 h 750"/>
                <a:gd name="T8" fmla="*/ 2191 w 2191"/>
                <a:gd name="T9" fmla="*/ 376 h 750"/>
                <a:gd name="T10" fmla="*/ 1933 w 2191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1" h="750">
                  <a:moveTo>
                    <a:pt x="1933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1933" y="750"/>
                  </a:lnTo>
                  <a:lnTo>
                    <a:pt x="2191" y="376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flipH="1" flipV="1">
              <a:off x="4441187" y="2599738"/>
              <a:ext cx="3016867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flipH="1" flipV="1">
              <a:off x="3932407" y="3206102"/>
              <a:ext cx="3112106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flipH="1" flipV="1">
              <a:off x="4476195" y="3893322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flipH="1" flipV="1">
              <a:off x="4832070" y="4557018"/>
              <a:ext cx="2053196" cy="653503"/>
            </a:xfrm>
            <a:custGeom>
              <a:avLst/>
              <a:gdLst>
                <a:gd name="T0" fmla="*/ 1935 w 2193"/>
                <a:gd name="T1" fmla="*/ 0 h 698"/>
                <a:gd name="T2" fmla="*/ 0 w 2193"/>
                <a:gd name="T3" fmla="*/ 0 h 698"/>
                <a:gd name="T4" fmla="*/ 0 w 2193"/>
                <a:gd name="T5" fmla="*/ 698 h 698"/>
                <a:gd name="T6" fmla="*/ 1935 w 2193"/>
                <a:gd name="T7" fmla="*/ 698 h 698"/>
                <a:gd name="T8" fmla="*/ 2193 w 2193"/>
                <a:gd name="T9" fmla="*/ 348 h 698"/>
                <a:gd name="T10" fmla="*/ 1935 w 2193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3" h="698">
                  <a:moveTo>
                    <a:pt x="1935" y="0"/>
                  </a:moveTo>
                  <a:lnTo>
                    <a:pt x="0" y="0"/>
                  </a:lnTo>
                  <a:lnTo>
                    <a:pt x="0" y="698"/>
                  </a:lnTo>
                  <a:lnTo>
                    <a:pt x="1935" y="698"/>
                  </a:lnTo>
                  <a:lnTo>
                    <a:pt x="2193" y="348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flipH="1" flipV="1">
              <a:off x="7551559" y="4237733"/>
              <a:ext cx="257252" cy="1131179"/>
            </a:xfrm>
            <a:custGeom>
              <a:avLst/>
              <a:gdLst>
                <a:gd name="T0" fmla="*/ 282 w 282"/>
                <a:gd name="T1" fmla="*/ 1240 h 1240"/>
                <a:gd name="T2" fmla="*/ 0 w 282"/>
                <a:gd name="T3" fmla="*/ 1140 h 1240"/>
                <a:gd name="T4" fmla="*/ 0 w 282"/>
                <a:gd name="T5" fmla="*/ 239 h 1240"/>
                <a:gd name="T6" fmla="*/ 282 w 282"/>
                <a:gd name="T7" fmla="*/ 0 h 1240"/>
                <a:gd name="T8" fmla="*/ 282 w 282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40">
                  <a:moveTo>
                    <a:pt x="282" y="1240"/>
                  </a:moveTo>
                  <a:lnTo>
                    <a:pt x="0" y="1140"/>
                  </a:lnTo>
                  <a:lnTo>
                    <a:pt x="0" y="239"/>
                  </a:lnTo>
                  <a:lnTo>
                    <a:pt x="282" y="0"/>
                  </a:lnTo>
                  <a:lnTo>
                    <a:pt x="282" y="1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flipH="1" flipV="1">
              <a:off x="6855519" y="4237733"/>
              <a:ext cx="669585" cy="1131179"/>
            </a:xfrm>
            <a:custGeom>
              <a:avLst/>
              <a:gdLst>
                <a:gd name="T0" fmla="*/ 0 w 734"/>
                <a:gd name="T1" fmla="*/ 1240 h 1240"/>
                <a:gd name="T2" fmla="*/ 734 w 734"/>
                <a:gd name="T3" fmla="*/ 1140 h 1240"/>
                <a:gd name="T4" fmla="*/ 734 w 734"/>
                <a:gd name="T5" fmla="*/ 168 h 1240"/>
                <a:gd name="T6" fmla="*/ 0 w 734"/>
                <a:gd name="T7" fmla="*/ 0 h 1240"/>
                <a:gd name="T8" fmla="*/ 0 w 734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240">
                  <a:moveTo>
                    <a:pt x="0" y="1240"/>
                  </a:moveTo>
                  <a:lnTo>
                    <a:pt x="734" y="1140"/>
                  </a:lnTo>
                  <a:lnTo>
                    <a:pt x="734" y="168"/>
                  </a:lnTo>
                  <a:lnTo>
                    <a:pt x="0" y="0"/>
                  </a:lnTo>
                  <a:lnTo>
                    <a:pt x="0" y="12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 flipH="1" flipV="1">
              <a:off x="7525103" y="4237733"/>
              <a:ext cx="26456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 flipV="1">
              <a:off x="7471281" y="3788910"/>
              <a:ext cx="635832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flipH="1" flipV="1">
              <a:off x="6557215" y="3788910"/>
              <a:ext cx="887612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 flipH="1" flipV="1">
              <a:off x="7444825" y="3788910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flipH="1" flipV="1">
              <a:off x="6855520" y="1734543"/>
              <a:ext cx="259076" cy="1131179"/>
            </a:xfrm>
            <a:custGeom>
              <a:avLst/>
              <a:gdLst>
                <a:gd name="T0" fmla="*/ 0 w 284"/>
                <a:gd name="T1" fmla="*/ 0 h 1240"/>
                <a:gd name="T2" fmla="*/ 284 w 284"/>
                <a:gd name="T3" fmla="*/ 100 h 1240"/>
                <a:gd name="T4" fmla="*/ 284 w 284"/>
                <a:gd name="T5" fmla="*/ 1001 h 1240"/>
                <a:gd name="T6" fmla="*/ 0 w 284"/>
                <a:gd name="T7" fmla="*/ 1240 h 1240"/>
                <a:gd name="T8" fmla="*/ 0 w 284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40">
                  <a:moveTo>
                    <a:pt x="0" y="0"/>
                  </a:moveTo>
                  <a:lnTo>
                    <a:pt x="284" y="100"/>
                  </a:lnTo>
                  <a:lnTo>
                    <a:pt x="284" y="1001"/>
                  </a:lnTo>
                  <a:lnTo>
                    <a:pt x="0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flipH="1" flipV="1">
              <a:off x="7140138" y="1734543"/>
              <a:ext cx="668674" cy="1131179"/>
            </a:xfrm>
            <a:custGeom>
              <a:avLst/>
              <a:gdLst>
                <a:gd name="T0" fmla="*/ 733 w 733"/>
                <a:gd name="T1" fmla="*/ 0 h 1240"/>
                <a:gd name="T2" fmla="*/ 0 w 733"/>
                <a:gd name="T3" fmla="*/ 100 h 1240"/>
                <a:gd name="T4" fmla="*/ 0 w 733"/>
                <a:gd name="T5" fmla="*/ 1072 h 1240"/>
                <a:gd name="T6" fmla="*/ 733 w 733"/>
                <a:gd name="T7" fmla="*/ 1240 h 1240"/>
                <a:gd name="T8" fmla="*/ 733 w 733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1240">
                  <a:moveTo>
                    <a:pt x="733" y="0"/>
                  </a:moveTo>
                  <a:lnTo>
                    <a:pt x="0" y="100"/>
                  </a:lnTo>
                  <a:lnTo>
                    <a:pt x="0" y="1072"/>
                  </a:lnTo>
                  <a:lnTo>
                    <a:pt x="733" y="124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 flipH="1" flipV="1">
              <a:off x="7114596" y="1734543"/>
              <a:ext cx="25543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flipH="1" flipV="1">
              <a:off x="6557217" y="2377672"/>
              <a:ext cx="63765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 flipH="1" flipV="1">
              <a:off x="7220415" y="2377672"/>
              <a:ext cx="886699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 flipH="1" flipV="1">
              <a:off x="7194873" y="2377672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flipH="1" flipV="1">
              <a:off x="7345392" y="3117501"/>
              <a:ext cx="1033570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 flipH="1" flipV="1">
              <a:off x="6286280" y="3117501"/>
              <a:ext cx="1033570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 flipH="1" flipV="1">
              <a:off x="7319850" y="3117501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 flipV="1">
              <a:off x="6557216" y="4474915"/>
              <a:ext cx="1549898" cy="250866"/>
            </a:xfrm>
            <a:custGeom>
              <a:avLst/>
              <a:gdLst>
                <a:gd name="T0" fmla="*/ 0 w 1699"/>
                <a:gd name="T1" fmla="*/ 260 h 275"/>
                <a:gd name="T2" fmla="*/ 697 w 1699"/>
                <a:gd name="T3" fmla="*/ 0 h 275"/>
                <a:gd name="T4" fmla="*/ 726 w 1699"/>
                <a:gd name="T5" fmla="*/ 0 h 275"/>
                <a:gd name="T6" fmla="*/ 1699 w 1699"/>
                <a:gd name="T7" fmla="*/ 166 h 275"/>
                <a:gd name="T8" fmla="*/ 1699 w 1699"/>
                <a:gd name="T9" fmla="*/ 180 h 275"/>
                <a:gd name="T10" fmla="*/ 726 w 1699"/>
                <a:gd name="T11" fmla="*/ 21 h 275"/>
                <a:gd name="T12" fmla="*/ 697 w 1699"/>
                <a:gd name="T13" fmla="*/ 21 h 275"/>
                <a:gd name="T14" fmla="*/ 0 w 1699"/>
                <a:gd name="T15" fmla="*/ 275 h 275"/>
                <a:gd name="T16" fmla="*/ 0 w 1699"/>
                <a:gd name="T17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5">
                  <a:moveTo>
                    <a:pt x="0" y="260"/>
                  </a:moveTo>
                  <a:lnTo>
                    <a:pt x="697" y="0"/>
                  </a:lnTo>
                  <a:lnTo>
                    <a:pt x="726" y="0"/>
                  </a:lnTo>
                  <a:lnTo>
                    <a:pt x="1699" y="166"/>
                  </a:lnTo>
                  <a:lnTo>
                    <a:pt x="1699" y="180"/>
                  </a:lnTo>
                  <a:lnTo>
                    <a:pt x="726" y="21"/>
                  </a:lnTo>
                  <a:lnTo>
                    <a:pt x="697" y="21"/>
                  </a:lnTo>
                  <a:lnTo>
                    <a:pt x="0" y="275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flipH="1" flipV="1">
              <a:off x="6557216" y="2377673"/>
              <a:ext cx="1549898" cy="249954"/>
            </a:xfrm>
            <a:custGeom>
              <a:avLst/>
              <a:gdLst>
                <a:gd name="T0" fmla="*/ 1699 w 1699"/>
                <a:gd name="T1" fmla="*/ 14 h 274"/>
                <a:gd name="T2" fmla="*/ 1000 w 1699"/>
                <a:gd name="T3" fmla="*/ 274 h 274"/>
                <a:gd name="T4" fmla="*/ 972 w 1699"/>
                <a:gd name="T5" fmla="*/ 274 h 274"/>
                <a:gd name="T6" fmla="*/ 0 w 1699"/>
                <a:gd name="T7" fmla="*/ 109 h 274"/>
                <a:gd name="T8" fmla="*/ 0 w 1699"/>
                <a:gd name="T9" fmla="*/ 94 h 274"/>
                <a:gd name="T10" fmla="*/ 972 w 1699"/>
                <a:gd name="T11" fmla="*/ 253 h 274"/>
                <a:gd name="T12" fmla="*/ 1000 w 1699"/>
                <a:gd name="T13" fmla="*/ 253 h 274"/>
                <a:gd name="T14" fmla="*/ 1699 w 1699"/>
                <a:gd name="T15" fmla="*/ 0 h 274"/>
                <a:gd name="T16" fmla="*/ 1699 w 1699"/>
                <a:gd name="T17" fmla="*/ 1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4">
                  <a:moveTo>
                    <a:pt x="1699" y="14"/>
                  </a:moveTo>
                  <a:lnTo>
                    <a:pt x="1000" y="274"/>
                  </a:lnTo>
                  <a:lnTo>
                    <a:pt x="972" y="274"/>
                  </a:lnTo>
                  <a:lnTo>
                    <a:pt x="0" y="109"/>
                  </a:lnTo>
                  <a:lnTo>
                    <a:pt x="0" y="94"/>
                  </a:lnTo>
                  <a:lnTo>
                    <a:pt x="972" y="253"/>
                  </a:lnTo>
                  <a:lnTo>
                    <a:pt x="1000" y="253"/>
                  </a:lnTo>
                  <a:lnTo>
                    <a:pt x="1699" y="0"/>
                  </a:lnTo>
                  <a:lnTo>
                    <a:pt x="1699" y="14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flipH="1" flipV="1">
              <a:off x="6286281" y="3883784"/>
              <a:ext cx="2092681" cy="103996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43213" y="2131717"/>
              <a:ext cx="686832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终端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91957" y="2752138"/>
              <a:ext cx="901467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设计</a:t>
              </a:r>
              <a:r>
                <a:rPr lang="zh-CN" altLang="en-US" dirty="0">
                  <a:solidFill>
                    <a:prstClr val="white"/>
                  </a:solidFill>
                </a:rPr>
                <a:t>器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08777" y="4720589"/>
              <a:ext cx="1116101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 smtClean="0">
                  <a:solidFill>
                    <a:prstClr val="white"/>
                  </a:solidFill>
                </a:rPr>
                <a:t>开发平台</a:t>
              </a:r>
              <a:endParaRPr lang="id-ID" sz="1200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8621" y="4072267"/>
              <a:ext cx="1645981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prstClr val="white"/>
                  </a:solidFill>
                </a:rPr>
                <a:t>设备</a:t>
              </a:r>
              <a:r>
                <a:rPr lang="en-US" altLang="zh-CN" dirty="0">
                  <a:solidFill>
                    <a:prstClr val="white"/>
                  </a:solidFill>
                </a:rPr>
                <a:t>/</a:t>
              </a:r>
              <a:r>
                <a:rPr lang="zh-CN" altLang="en-US" dirty="0">
                  <a:solidFill>
                    <a:prstClr val="white"/>
                  </a:solidFill>
                </a:rPr>
                <a:t>应用管理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32335" y="3379254"/>
              <a:ext cx="706954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prstClr val="white"/>
                  </a:solidFill>
                </a:rPr>
                <a:t>SDK</a:t>
              </a:r>
              <a:endParaRPr lang="id-ID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4969941" y="976515"/>
            <a:ext cx="3130451" cy="4896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r>
              <a:rPr lang="zh-CN" altLang="en-US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  <a:r>
              <a:rPr lang="en-US" altLang="zh-CN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云之家</a:t>
            </a:r>
            <a:r>
              <a:rPr lang="en-US" altLang="zh-CN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lang="en-US" altLang="zh-CN" b="1" dirty="0" smtClean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id-ID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en-US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altLang="zh-CN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en-US" sz="12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4969941" y="1567023"/>
            <a:ext cx="3130452" cy="4896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id-ID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sz="15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969941" y="2215095"/>
            <a:ext cx="3130451" cy="4896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r>
              <a:rPr lang="en-US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Client/</a:t>
            </a: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en-US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 </a:t>
            </a:r>
            <a:endParaRPr lang="en-US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969941" y="2776715"/>
            <a:ext cx="3130452" cy="4896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loud(MDM/MAM)</a:t>
            </a:r>
            <a:endParaRPr lang="en-US" sz="1500" b="1" dirty="0">
              <a:solidFill>
                <a:srgbClr val="8064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4969941" y="3352779"/>
            <a:ext cx="3130451" cy="48961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</a:t>
            </a:r>
            <a:r>
              <a:rPr lang="zh-CN" altLang="en-US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b="1" dirty="0" smtClean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竖卷形 4"/>
          <p:cNvSpPr/>
          <p:nvPr/>
        </p:nvSpPr>
        <p:spPr>
          <a:xfrm>
            <a:off x="1998329" y="997092"/>
            <a:ext cx="5179579" cy="6495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40000" tIns="60960" rIns="254000" bIns="173925" numCol="1" spcCol="1270" anchor="ctr" anchorCtr="0">
            <a:noAutofit/>
          </a:bodyPr>
          <a:lstStyle/>
          <a:p>
            <a:pPr defTabSz="711200">
              <a:lnSpc>
                <a:spcPct val="90000"/>
              </a:lnSpc>
              <a:spcAft>
                <a:spcPct val="3500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89" name="Content Placeholder 7"/>
          <p:cNvSpPr txBox="1">
            <a:spLocks/>
          </p:cNvSpPr>
          <p:nvPr/>
        </p:nvSpPr>
        <p:spPr>
          <a:xfrm>
            <a:off x="1738924" y="3932916"/>
            <a:ext cx="3094384" cy="48474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移动开发解决方案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38923" y="4358226"/>
            <a:ext cx="6073437" cy="661796"/>
          </a:xfrm>
          <a:prstGeom prst="rect">
            <a:avLst/>
          </a:prstGeom>
          <a:noFill/>
        </p:spPr>
        <p:txBody>
          <a:bodyPr wrap="square" lIns="68580" tIns="34290" rIns="108000" bIns="27000" numCol="1" spcCol="270000">
            <a:spAutoFit/>
          </a:bodyPr>
          <a:lstStyle/>
          <a:p>
            <a:pPr marL="180000" indent="-180000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平台应用的开发完全基于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BOS 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平台，与任何原生的移动应用开发平台无关 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(Android/iOS)</a:t>
            </a:r>
          </a:p>
          <a:p>
            <a:pPr marL="180000" indent="-180000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完全基于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插件模式进行，提供移动端和服务器端的标准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9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预置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移动工作台，支持集成各类移动应用功能。</a:t>
            </a:r>
          </a:p>
        </p:txBody>
      </p:sp>
      <p:sp>
        <p:nvSpPr>
          <p:cNvPr id="91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产品解决方案框架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59" y="886090"/>
            <a:ext cx="356887" cy="34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11" y="1522596"/>
            <a:ext cx="330606" cy="3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7" descr="\\MAGNUM\Projects\Microsoft\Cloud Power FY12\Design\ICONS_PNG\Application.png"/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</a:blip>
          <a:srcRect l="30174" t="36465" r="28608" b="29915"/>
          <a:stretch/>
        </p:blipFill>
        <p:spPr bwMode="auto">
          <a:xfrm>
            <a:off x="2966558" y="2808614"/>
            <a:ext cx="431360" cy="33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roup 167"/>
          <p:cNvGrpSpPr>
            <a:grpSpLocks/>
          </p:cNvGrpSpPr>
          <p:nvPr/>
        </p:nvGrpSpPr>
        <p:grpSpPr bwMode="auto">
          <a:xfrm>
            <a:off x="3178493" y="3454689"/>
            <a:ext cx="302754" cy="263253"/>
            <a:chOff x="2830513" y="1652588"/>
            <a:chExt cx="419100" cy="346075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30513" y="1652588"/>
              <a:ext cx="419100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4673">
                <a:defRPr/>
              </a:pPr>
              <a:endParaRPr lang="en-US" sz="1100" kern="0">
                <a:solidFill>
                  <a:srgbClr val="FFFFFF"/>
                </a:solidFill>
                <a:latin typeface="Segoe Light" charset="0"/>
                <a:ea typeface="宋体" charset="-122"/>
                <a:cs typeface="Arial" charset="0"/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2856068" y="1684423"/>
              <a:ext cx="161507" cy="224897"/>
            </a:xfrm>
            <a:custGeom>
              <a:avLst/>
              <a:gdLst>
                <a:gd name="T0" fmla="*/ 2147483647 w 102"/>
                <a:gd name="T1" fmla="*/ 2147483647 h 142"/>
                <a:gd name="T2" fmla="*/ 2147483647 w 102"/>
                <a:gd name="T3" fmla="*/ 2147483647 h 142"/>
                <a:gd name="T4" fmla="*/ 2147483647 w 102"/>
                <a:gd name="T5" fmla="*/ 2147483647 h 142"/>
                <a:gd name="T6" fmla="*/ 0 w 102"/>
                <a:gd name="T7" fmla="*/ 2147483647 h 142"/>
                <a:gd name="T8" fmla="*/ 0 w 102"/>
                <a:gd name="T9" fmla="*/ 2147483647 h 142"/>
                <a:gd name="T10" fmla="*/ 2147483647 w 102"/>
                <a:gd name="T11" fmla="*/ 2147483647 h 142"/>
                <a:gd name="T12" fmla="*/ 2147483647 w 102"/>
                <a:gd name="T13" fmla="*/ 0 h 142"/>
                <a:gd name="T14" fmla="*/ 2147483647 w 102"/>
                <a:gd name="T15" fmla="*/ 0 h 142"/>
                <a:gd name="T16" fmla="*/ 2147483647 w 102"/>
                <a:gd name="T17" fmla="*/ 2147483647 h 142"/>
                <a:gd name="T18" fmla="*/ 2147483647 w 102"/>
                <a:gd name="T19" fmla="*/ 2147483647 h 142"/>
                <a:gd name="T20" fmla="*/ 2147483647 w 102"/>
                <a:gd name="T21" fmla="*/ 2147483647 h 142"/>
                <a:gd name="T22" fmla="*/ 2147483647 w 102"/>
                <a:gd name="T23" fmla="*/ 2147483647 h 142"/>
                <a:gd name="T24" fmla="*/ 2147483647 w 102"/>
                <a:gd name="T25" fmla="*/ 2147483647 h 142"/>
                <a:gd name="T26" fmla="*/ 2147483647 w 102"/>
                <a:gd name="T27" fmla="*/ 2147483647 h 142"/>
                <a:gd name="T28" fmla="*/ 2147483647 w 102"/>
                <a:gd name="T29" fmla="*/ 2147483647 h 142"/>
                <a:gd name="T30" fmla="*/ 2147483647 w 102"/>
                <a:gd name="T31" fmla="*/ 2147483647 h 142"/>
                <a:gd name="T32" fmla="*/ 2147483647 w 102"/>
                <a:gd name="T33" fmla="*/ 2147483647 h 142"/>
                <a:gd name="T34" fmla="*/ 2147483647 w 102"/>
                <a:gd name="T35" fmla="*/ 2147483647 h 142"/>
                <a:gd name="T36" fmla="*/ 2147483647 w 102"/>
                <a:gd name="T37" fmla="*/ 2147483647 h 142"/>
                <a:gd name="T38" fmla="*/ 2147483647 w 102"/>
                <a:gd name="T39" fmla="*/ 2147483647 h 142"/>
                <a:gd name="T40" fmla="*/ 2147483647 w 102"/>
                <a:gd name="T41" fmla="*/ 2147483647 h 142"/>
                <a:gd name="T42" fmla="*/ 2147483647 w 102"/>
                <a:gd name="T43" fmla="*/ 2147483647 h 142"/>
                <a:gd name="T44" fmla="*/ 2147483647 w 102"/>
                <a:gd name="T45" fmla="*/ 2147483647 h 142"/>
                <a:gd name="T46" fmla="*/ 2147483647 w 102"/>
                <a:gd name="T47" fmla="*/ 2147483647 h 142"/>
                <a:gd name="T48" fmla="*/ 2147483647 w 102"/>
                <a:gd name="T49" fmla="*/ 2147483647 h 142"/>
                <a:gd name="T50" fmla="*/ 2147483647 w 102"/>
                <a:gd name="T51" fmla="*/ 2147483647 h 142"/>
                <a:gd name="T52" fmla="*/ 2147483647 w 102"/>
                <a:gd name="T53" fmla="*/ 2147483647 h 142"/>
                <a:gd name="T54" fmla="*/ 2147483647 w 102"/>
                <a:gd name="T55" fmla="*/ 2147483647 h 142"/>
                <a:gd name="T56" fmla="*/ 2147483647 w 102"/>
                <a:gd name="T57" fmla="*/ 2147483647 h 142"/>
                <a:gd name="T58" fmla="*/ 2147483647 w 102"/>
                <a:gd name="T59" fmla="*/ 2147483647 h 142"/>
                <a:gd name="T60" fmla="*/ 2147483647 w 102"/>
                <a:gd name="T61" fmla="*/ 2147483647 h 142"/>
                <a:gd name="T62" fmla="*/ 2147483647 w 102"/>
                <a:gd name="T63" fmla="*/ 2147483647 h 142"/>
                <a:gd name="T64" fmla="*/ 2147483647 w 102"/>
                <a:gd name="T65" fmla="*/ 2147483647 h 142"/>
                <a:gd name="T66" fmla="*/ 2147483647 w 102"/>
                <a:gd name="T67" fmla="*/ 2147483647 h 142"/>
                <a:gd name="T68" fmla="*/ 2147483647 w 102"/>
                <a:gd name="T69" fmla="*/ 2147483647 h 142"/>
                <a:gd name="T70" fmla="*/ 2147483647 w 102"/>
                <a:gd name="T71" fmla="*/ 2147483647 h 142"/>
                <a:gd name="T72" fmla="*/ 2147483647 w 102"/>
                <a:gd name="T73" fmla="*/ 2147483647 h 142"/>
                <a:gd name="T74" fmla="*/ 2147483647 w 102"/>
                <a:gd name="T75" fmla="*/ 2147483647 h 142"/>
                <a:gd name="T76" fmla="*/ 2147483647 w 102"/>
                <a:gd name="T77" fmla="*/ 2147483647 h 142"/>
                <a:gd name="T78" fmla="*/ 2147483647 w 102"/>
                <a:gd name="T79" fmla="*/ 2147483647 h 142"/>
                <a:gd name="T80" fmla="*/ 2147483647 w 102"/>
                <a:gd name="T81" fmla="*/ 2147483647 h 142"/>
                <a:gd name="T82" fmla="*/ 2147483647 w 102"/>
                <a:gd name="T83" fmla="*/ 2147483647 h 142"/>
                <a:gd name="T84" fmla="*/ 2147483647 w 102"/>
                <a:gd name="T85" fmla="*/ 2147483647 h 142"/>
                <a:gd name="T86" fmla="*/ 2147483647 w 102"/>
                <a:gd name="T87" fmla="*/ 2147483647 h 142"/>
                <a:gd name="T88" fmla="*/ 2147483647 w 102"/>
                <a:gd name="T89" fmla="*/ 2147483647 h 142"/>
                <a:gd name="T90" fmla="*/ 2147483647 w 102"/>
                <a:gd name="T91" fmla="*/ 2147483647 h 142"/>
                <a:gd name="T92" fmla="*/ 2147483647 w 102"/>
                <a:gd name="T93" fmla="*/ 2147483647 h 142"/>
                <a:gd name="T94" fmla="*/ 2147483647 w 102"/>
                <a:gd name="T95" fmla="*/ 2147483647 h 142"/>
                <a:gd name="T96" fmla="*/ 2147483647 w 102"/>
                <a:gd name="T97" fmla="*/ 2147483647 h 142"/>
                <a:gd name="T98" fmla="*/ 2147483647 w 102"/>
                <a:gd name="T99" fmla="*/ 2147483647 h 142"/>
                <a:gd name="T100" fmla="*/ 2147483647 w 102"/>
                <a:gd name="T101" fmla="*/ 2147483647 h 142"/>
                <a:gd name="T102" fmla="*/ 2147483647 w 102"/>
                <a:gd name="T103" fmla="*/ 2147483647 h 142"/>
                <a:gd name="T104" fmla="*/ 2147483647 w 102"/>
                <a:gd name="T105" fmla="*/ 2147483647 h 142"/>
                <a:gd name="T106" fmla="*/ 2147483647 w 102"/>
                <a:gd name="T107" fmla="*/ 2147483647 h 142"/>
                <a:gd name="T108" fmla="*/ 2147483647 w 102"/>
                <a:gd name="T109" fmla="*/ 2147483647 h 142"/>
                <a:gd name="T110" fmla="*/ 2147483647 w 102"/>
                <a:gd name="T111" fmla="*/ 2147483647 h 142"/>
                <a:gd name="T112" fmla="*/ 2147483647 w 102"/>
                <a:gd name="T113" fmla="*/ 2147483647 h 142"/>
                <a:gd name="T114" fmla="*/ 2147483647 w 102"/>
                <a:gd name="T115" fmla="*/ 2147483647 h 142"/>
                <a:gd name="T116" fmla="*/ 2147483647 w 102"/>
                <a:gd name="T117" fmla="*/ 2147483647 h 142"/>
                <a:gd name="T118" fmla="*/ 2147483647 w 102"/>
                <a:gd name="T119" fmla="*/ 2147483647 h 142"/>
                <a:gd name="T120" fmla="*/ 2147483647 w 102"/>
                <a:gd name="T121" fmla="*/ 2147483647 h 1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2"/>
                <a:gd name="T184" fmla="*/ 0 h 142"/>
                <a:gd name="T185" fmla="*/ 102 w 102"/>
                <a:gd name="T186" fmla="*/ 142 h 1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2" h="142">
                  <a:moveTo>
                    <a:pt x="94" y="142"/>
                  </a:moveTo>
                  <a:lnTo>
                    <a:pt x="6" y="142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2" y="8"/>
                  </a:lnTo>
                  <a:lnTo>
                    <a:pt x="102" y="134"/>
                  </a:lnTo>
                  <a:lnTo>
                    <a:pt x="100" y="140"/>
                  </a:lnTo>
                  <a:lnTo>
                    <a:pt x="94" y="142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90" y="70"/>
                  </a:lnTo>
                  <a:lnTo>
                    <a:pt x="88" y="66"/>
                  </a:lnTo>
                  <a:lnTo>
                    <a:pt x="86" y="66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8" y="74"/>
                  </a:lnTo>
                  <a:lnTo>
                    <a:pt x="86" y="74"/>
                  </a:lnTo>
                  <a:lnTo>
                    <a:pt x="94" y="142"/>
                  </a:lnTo>
                  <a:lnTo>
                    <a:pt x="86" y="48"/>
                  </a:lnTo>
                  <a:lnTo>
                    <a:pt x="88" y="46"/>
                  </a:lnTo>
                  <a:lnTo>
                    <a:pt x="90" y="44"/>
                  </a:lnTo>
                  <a:lnTo>
                    <a:pt x="88" y="40"/>
                  </a:lnTo>
                  <a:lnTo>
                    <a:pt x="86" y="40"/>
                  </a:lnTo>
                  <a:lnTo>
                    <a:pt x="18" y="40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8" y="48"/>
                  </a:lnTo>
                  <a:lnTo>
                    <a:pt x="86" y="48"/>
                  </a:lnTo>
                  <a:lnTo>
                    <a:pt x="94" y="142"/>
                  </a:lnTo>
                  <a:lnTo>
                    <a:pt x="86" y="100"/>
                  </a:lnTo>
                  <a:lnTo>
                    <a:pt x="18" y="100"/>
                  </a:lnTo>
                  <a:lnTo>
                    <a:pt x="14" y="100"/>
                  </a:lnTo>
                  <a:lnTo>
                    <a:pt x="14" y="96"/>
                  </a:lnTo>
                  <a:lnTo>
                    <a:pt x="14" y="94"/>
                  </a:lnTo>
                  <a:lnTo>
                    <a:pt x="18" y="92"/>
                  </a:lnTo>
                  <a:lnTo>
                    <a:pt x="86" y="92"/>
                  </a:lnTo>
                  <a:lnTo>
                    <a:pt x="88" y="94"/>
                  </a:lnTo>
                  <a:lnTo>
                    <a:pt x="90" y="96"/>
                  </a:lnTo>
                  <a:lnTo>
                    <a:pt x="88" y="100"/>
                  </a:lnTo>
                  <a:lnTo>
                    <a:pt x="86" y="100"/>
                  </a:lnTo>
                  <a:lnTo>
                    <a:pt x="94" y="142"/>
                  </a:lnTo>
                  <a:lnTo>
                    <a:pt x="86" y="128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8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90" y="124"/>
                  </a:lnTo>
                  <a:lnTo>
                    <a:pt x="88" y="126"/>
                  </a:lnTo>
                  <a:lnTo>
                    <a:pt x="86" y="128"/>
                  </a:lnTo>
                  <a:lnTo>
                    <a:pt x="94" y="1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4673"/>
              <a:endParaRPr lang="en-US" sz="1100">
                <a:solidFill>
                  <a:srgbClr val="FFFFFF"/>
                </a:solidFill>
                <a:latin typeface="宋体" charset="-122"/>
                <a:ea typeface="宋体" charset="-122"/>
                <a:cs typeface="Arial" charset="0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2830513" y="1652588"/>
              <a:ext cx="419100" cy="346075"/>
            </a:xfrm>
            <a:custGeom>
              <a:avLst/>
              <a:gdLst>
                <a:gd name="T0" fmla="*/ 2147483647 w 264"/>
                <a:gd name="T1" fmla="*/ 2147483647 h 218"/>
                <a:gd name="T2" fmla="*/ 2147483647 w 264"/>
                <a:gd name="T3" fmla="*/ 2147483647 h 218"/>
                <a:gd name="T4" fmla="*/ 2147483647 w 264"/>
                <a:gd name="T5" fmla="*/ 2147483647 h 218"/>
                <a:gd name="T6" fmla="*/ 2147483647 w 264"/>
                <a:gd name="T7" fmla="*/ 2147483647 h 218"/>
                <a:gd name="T8" fmla="*/ 2147483647 w 264"/>
                <a:gd name="T9" fmla="*/ 2147483647 h 218"/>
                <a:gd name="T10" fmla="*/ 2147483647 w 264"/>
                <a:gd name="T11" fmla="*/ 2147483647 h 218"/>
                <a:gd name="T12" fmla="*/ 2147483647 w 264"/>
                <a:gd name="T13" fmla="*/ 2147483647 h 218"/>
                <a:gd name="T14" fmla="*/ 2147483647 w 264"/>
                <a:gd name="T15" fmla="*/ 2147483647 h 218"/>
                <a:gd name="T16" fmla="*/ 2147483647 w 264"/>
                <a:gd name="T17" fmla="*/ 2147483647 h 218"/>
                <a:gd name="T18" fmla="*/ 2147483647 w 264"/>
                <a:gd name="T19" fmla="*/ 2147483647 h 218"/>
                <a:gd name="T20" fmla="*/ 2147483647 w 264"/>
                <a:gd name="T21" fmla="*/ 2147483647 h 218"/>
                <a:gd name="T22" fmla="*/ 2147483647 w 264"/>
                <a:gd name="T23" fmla="*/ 2147483647 h 218"/>
                <a:gd name="T24" fmla="*/ 2147483647 w 264"/>
                <a:gd name="T25" fmla="*/ 2147483647 h 218"/>
                <a:gd name="T26" fmla="*/ 2147483647 w 264"/>
                <a:gd name="T27" fmla="*/ 2147483647 h 218"/>
                <a:gd name="T28" fmla="*/ 2147483647 w 264"/>
                <a:gd name="T29" fmla="*/ 2147483647 h 218"/>
                <a:gd name="T30" fmla="*/ 2147483647 w 264"/>
                <a:gd name="T31" fmla="*/ 2147483647 h 218"/>
                <a:gd name="T32" fmla="*/ 2147483647 w 264"/>
                <a:gd name="T33" fmla="*/ 2147483647 h 218"/>
                <a:gd name="T34" fmla="*/ 2147483647 w 264"/>
                <a:gd name="T35" fmla="*/ 2147483647 h 218"/>
                <a:gd name="T36" fmla="*/ 2147483647 w 264"/>
                <a:gd name="T37" fmla="*/ 2147483647 h 218"/>
                <a:gd name="T38" fmla="*/ 2147483647 w 264"/>
                <a:gd name="T39" fmla="*/ 2147483647 h 218"/>
                <a:gd name="T40" fmla="*/ 2147483647 w 264"/>
                <a:gd name="T41" fmla="*/ 2147483647 h 218"/>
                <a:gd name="T42" fmla="*/ 2147483647 w 264"/>
                <a:gd name="T43" fmla="*/ 2147483647 h 218"/>
                <a:gd name="T44" fmla="*/ 2147483647 w 264"/>
                <a:gd name="T45" fmla="*/ 2147483647 h 218"/>
                <a:gd name="T46" fmla="*/ 2147483647 w 264"/>
                <a:gd name="T47" fmla="*/ 2147483647 h 218"/>
                <a:gd name="T48" fmla="*/ 2147483647 w 264"/>
                <a:gd name="T49" fmla="*/ 2147483647 h 218"/>
                <a:gd name="T50" fmla="*/ 2147483647 w 264"/>
                <a:gd name="T51" fmla="*/ 2147483647 h 218"/>
                <a:gd name="T52" fmla="*/ 2147483647 w 264"/>
                <a:gd name="T53" fmla="*/ 2147483647 h 218"/>
                <a:gd name="T54" fmla="*/ 2147483647 w 264"/>
                <a:gd name="T55" fmla="*/ 2147483647 h 218"/>
                <a:gd name="T56" fmla="*/ 2147483647 w 264"/>
                <a:gd name="T57" fmla="*/ 2147483647 h 218"/>
                <a:gd name="T58" fmla="*/ 2147483647 w 264"/>
                <a:gd name="T59" fmla="*/ 2147483647 h 218"/>
                <a:gd name="T60" fmla="*/ 2147483647 w 264"/>
                <a:gd name="T61" fmla="*/ 2147483647 h 218"/>
                <a:gd name="T62" fmla="*/ 2147483647 w 264"/>
                <a:gd name="T63" fmla="*/ 2147483647 h 218"/>
                <a:gd name="T64" fmla="*/ 2147483647 w 264"/>
                <a:gd name="T65" fmla="*/ 2147483647 h 218"/>
                <a:gd name="T66" fmla="*/ 2147483647 w 264"/>
                <a:gd name="T67" fmla="*/ 2147483647 h 218"/>
                <a:gd name="T68" fmla="*/ 0 w 264"/>
                <a:gd name="T69" fmla="*/ 2147483647 h 218"/>
                <a:gd name="T70" fmla="*/ 2147483647 w 264"/>
                <a:gd name="T71" fmla="*/ 2147483647 h 218"/>
                <a:gd name="T72" fmla="*/ 2147483647 w 264"/>
                <a:gd name="T73" fmla="*/ 0 h 218"/>
                <a:gd name="T74" fmla="*/ 2147483647 w 264"/>
                <a:gd name="T75" fmla="*/ 2147483647 h 218"/>
                <a:gd name="T76" fmla="*/ 2147483647 w 264"/>
                <a:gd name="T77" fmla="*/ 2147483647 h 218"/>
                <a:gd name="T78" fmla="*/ 2147483647 w 264"/>
                <a:gd name="T79" fmla="*/ 2147483647 h 218"/>
                <a:gd name="T80" fmla="*/ 2147483647 w 264"/>
                <a:gd name="T81" fmla="*/ 2147483647 h 2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4"/>
                <a:gd name="T124" fmla="*/ 0 h 218"/>
                <a:gd name="T125" fmla="*/ 264 w 264"/>
                <a:gd name="T126" fmla="*/ 218 h 21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4" h="218">
                  <a:moveTo>
                    <a:pt x="238" y="116"/>
                  </a:moveTo>
                  <a:lnTo>
                    <a:pt x="172" y="108"/>
                  </a:lnTo>
                  <a:lnTo>
                    <a:pt x="198" y="168"/>
                  </a:lnTo>
                  <a:lnTo>
                    <a:pt x="206" y="144"/>
                  </a:lnTo>
                  <a:lnTo>
                    <a:pt x="254" y="180"/>
                  </a:lnTo>
                  <a:lnTo>
                    <a:pt x="256" y="180"/>
                  </a:lnTo>
                  <a:lnTo>
                    <a:pt x="260" y="178"/>
                  </a:lnTo>
                  <a:lnTo>
                    <a:pt x="262" y="176"/>
                  </a:lnTo>
                  <a:lnTo>
                    <a:pt x="262" y="174"/>
                  </a:lnTo>
                  <a:lnTo>
                    <a:pt x="264" y="172"/>
                  </a:lnTo>
                  <a:lnTo>
                    <a:pt x="262" y="168"/>
                  </a:lnTo>
                  <a:lnTo>
                    <a:pt x="216" y="134"/>
                  </a:lnTo>
                  <a:lnTo>
                    <a:pt x="238" y="116"/>
                  </a:lnTo>
                  <a:lnTo>
                    <a:pt x="156" y="14"/>
                  </a:lnTo>
                  <a:lnTo>
                    <a:pt x="176" y="14"/>
                  </a:lnTo>
                  <a:lnTo>
                    <a:pt x="176" y="16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238" y="116"/>
                  </a:lnTo>
                  <a:lnTo>
                    <a:pt x="156" y="18"/>
                  </a:lnTo>
                  <a:lnTo>
                    <a:pt x="176" y="18"/>
                  </a:lnTo>
                  <a:lnTo>
                    <a:pt x="176" y="32"/>
                  </a:lnTo>
                  <a:lnTo>
                    <a:pt x="156" y="32"/>
                  </a:lnTo>
                  <a:lnTo>
                    <a:pt x="156" y="18"/>
                  </a:lnTo>
                  <a:lnTo>
                    <a:pt x="238" y="116"/>
                  </a:lnTo>
                  <a:lnTo>
                    <a:pt x="142" y="30"/>
                  </a:lnTo>
                  <a:lnTo>
                    <a:pt x="118" y="30"/>
                  </a:lnTo>
                  <a:lnTo>
                    <a:pt x="118" y="28"/>
                  </a:lnTo>
                  <a:lnTo>
                    <a:pt x="142" y="28"/>
                  </a:lnTo>
                  <a:lnTo>
                    <a:pt x="142" y="30"/>
                  </a:lnTo>
                  <a:lnTo>
                    <a:pt x="238" y="116"/>
                  </a:lnTo>
                  <a:lnTo>
                    <a:pt x="192" y="30"/>
                  </a:lnTo>
                  <a:lnTo>
                    <a:pt x="198" y="22"/>
                  </a:lnTo>
                  <a:lnTo>
                    <a:pt x="192" y="16"/>
                  </a:lnTo>
                  <a:lnTo>
                    <a:pt x="198" y="16"/>
                  </a:lnTo>
                  <a:lnTo>
                    <a:pt x="200" y="20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2" y="22"/>
                  </a:lnTo>
                  <a:lnTo>
                    <a:pt x="208" y="30"/>
                  </a:lnTo>
                  <a:lnTo>
                    <a:pt x="202" y="30"/>
                  </a:lnTo>
                  <a:lnTo>
                    <a:pt x="200" y="26"/>
                  </a:lnTo>
                  <a:lnTo>
                    <a:pt x="196" y="30"/>
                  </a:lnTo>
                  <a:lnTo>
                    <a:pt x="192" y="30"/>
                  </a:lnTo>
                  <a:lnTo>
                    <a:pt x="238" y="116"/>
                  </a:lnTo>
                  <a:lnTo>
                    <a:pt x="216" y="40"/>
                  </a:lnTo>
                  <a:lnTo>
                    <a:pt x="8" y="40"/>
                  </a:lnTo>
                  <a:lnTo>
                    <a:pt x="8" y="196"/>
                  </a:lnTo>
                  <a:lnTo>
                    <a:pt x="10" y="202"/>
                  </a:lnTo>
                  <a:lnTo>
                    <a:pt x="12" y="206"/>
                  </a:lnTo>
                  <a:lnTo>
                    <a:pt x="18" y="210"/>
                  </a:lnTo>
                  <a:lnTo>
                    <a:pt x="24" y="210"/>
                  </a:lnTo>
                  <a:lnTo>
                    <a:pt x="202" y="210"/>
                  </a:lnTo>
                  <a:lnTo>
                    <a:pt x="208" y="210"/>
                  </a:lnTo>
                  <a:lnTo>
                    <a:pt x="212" y="206"/>
                  </a:lnTo>
                  <a:lnTo>
                    <a:pt x="216" y="202"/>
                  </a:lnTo>
                  <a:lnTo>
                    <a:pt x="216" y="196"/>
                  </a:lnTo>
                  <a:lnTo>
                    <a:pt x="216" y="162"/>
                  </a:lnTo>
                  <a:lnTo>
                    <a:pt x="224" y="168"/>
                  </a:lnTo>
                  <a:lnTo>
                    <a:pt x="224" y="196"/>
                  </a:lnTo>
                  <a:lnTo>
                    <a:pt x="222" y="204"/>
                  </a:lnTo>
                  <a:lnTo>
                    <a:pt x="218" y="212"/>
                  </a:lnTo>
                  <a:lnTo>
                    <a:pt x="210" y="216"/>
                  </a:lnTo>
                  <a:lnTo>
                    <a:pt x="202" y="218"/>
                  </a:lnTo>
                  <a:lnTo>
                    <a:pt x="24" y="218"/>
                  </a:lnTo>
                  <a:lnTo>
                    <a:pt x="14" y="216"/>
                  </a:lnTo>
                  <a:lnTo>
                    <a:pt x="8" y="212"/>
                  </a:lnTo>
                  <a:lnTo>
                    <a:pt x="2" y="204"/>
                  </a:lnTo>
                  <a:lnTo>
                    <a:pt x="0" y="196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02" y="0"/>
                  </a:lnTo>
                  <a:lnTo>
                    <a:pt x="210" y="2"/>
                  </a:lnTo>
                  <a:lnTo>
                    <a:pt x="218" y="8"/>
                  </a:lnTo>
                  <a:lnTo>
                    <a:pt x="222" y="14"/>
                  </a:lnTo>
                  <a:lnTo>
                    <a:pt x="224" y="24"/>
                  </a:lnTo>
                  <a:lnTo>
                    <a:pt x="224" y="108"/>
                  </a:lnTo>
                  <a:lnTo>
                    <a:pt x="216" y="106"/>
                  </a:lnTo>
                  <a:lnTo>
                    <a:pt x="216" y="40"/>
                  </a:lnTo>
                  <a:lnTo>
                    <a:pt x="238" y="1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4673"/>
              <a:endParaRPr lang="en-US" sz="1100">
                <a:solidFill>
                  <a:srgbClr val="FFFFFF"/>
                </a:solidFill>
                <a:latin typeface="宋体" charset="-122"/>
                <a:ea typeface="宋体" charset="-122"/>
                <a:cs typeface="Arial" charset="0"/>
              </a:endParaRPr>
            </a:p>
          </p:txBody>
        </p:sp>
      </p:grpSp>
      <p:grpSp>
        <p:nvGrpSpPr>
          <p:cNvPr id="100" name="Group 20"/>
          <p:cNvGrpSpPr/>
          <p:nvPr/>
        </p:nvGrpSpPr>
        <p:grpSpPr>
          <a:xfrm>
            <a:off x="3563888" y="2078327"/>
            <a:ext cx="331555" cy="373239"/>
            <a:chOff x="6563042" y="1919069"/>
            <a:chExt cx="1134038" cy="1136551"/>
          </a:xfrm>
        </p:grpSpPr>
        <p:grpSp>
          <p:nvGrpSpPr>
            <p:cNvPr id="101" name="Group 21"/>
            <p:cNvGrpSpPr/>
            <p:nvPr/>
          </p:nvGrpSpPr>
          <p:grpSpPr>
            <a:xfrm>
              <a:off x="6851824" y="1919069"/>
              <a:ext cx="845256" cy="916435"/>
              <a:chOff x="7000705" y="1812217"/>
              <a:chExt cx="914400" cy="991402"/>
            </a:xfrm>
          </p:grpSpPr>
          <p:sp>
            <p:nvSpPr>
              <p:cNvPr id="113" name="Oval 33"/>
              <p:cNvSpPr/>
              <p:nvPr/>
            </p:nvSpPr>
            <p:spPr>
              <a:xfrm>
                <a:off x="7192225" y="2251319"/>
                <a:ext cx="155418" cy="14783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34"/>
              <p:cNvSpPr/>
              <p:nvPr/>
            </p:nvSpPr>
            <p:spPr>
              <a:xfrm>
                <a:off x="7193281" y="2374325"/>
                <a:ext cx="154362" cy="258385"/>
              </a:xfrm>
              <a:prstGeom prst="trapezoid">
                <a:avLst>
                  <a:gd name="adj" fmla="val 16772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35"/>
              <p:cNvSpPr/>
              <p:nvPr/>
            </p:nvSpPr>
            <p:spPr>
              <a:xfrm rot="900000">
                <a:off x="7000705" y="2157056"/>
                <a:ext cx="914400" cy="6465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6" name="Straight Connector 36"/>
              <p:cNvCxnSpPr/>
              <p:nvPr/>
            </p:nvCxnSpPr>
            <p:spPr>
              <a:xfrm>
                <a:off x="7147560" y="2514600"/>
                <a:ext cx="547052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37"/>
              <p:cNvSpPr/>
              <p:nvPr/>
            </p:nvSpPr>
            <p:spPr>
              <a:xfrm>
                <a:off x="7121576" y="2341282"/>
                <a:ext cx="310345" cy="31034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8" name="Straight Connector 38"/>
              <p:cNvCxnSpPr/>
              <p:nvPr/>
            </p:nvCxnSpPr>
            <p:spPr>
              <a:xfrm flipV="1">
                <a:off x="7574280" y="253809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39"/>
              <p:cNvCxnSpPr/>
              <p:nvPr/>
            </p:nvCxnSpPr>
            <p:spPr>
              <a:xfrm flipV="1">
                <a:off x="7685404" y="2569210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40"/>
              <p:cNvCxnSpPr/>
              <p:nvPr/>
            </p:nvCxnSpPr>
            <p:spPr>
              <a:xfrm flipV="1">
                <a:off x="7457905" y="250507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41"/>
              <p:cNvCxnSpPr/>
              <p:nvPr/>
            </p:nvCxnSpPr>
            <p:spPr>
              <a:xfrm flipV="1">
                <a:off x="7344309" y="2472627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42"/>
              <p:cNvCxnSpPr/>
              <p:nvPr/>
            </p:nvCxnSpPr>
            <p:spPr>
              <a:xfrm flipH="1">
                <a:off x="7147560" y="2209800"/>
                <a:ext cx="89852" cy="30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43"/>
              <p:cNvSpPr/>
              <p:nvPr/>
            </p:nvSpPr>
            <p:spPr>
              <a:xfrm rot="900000">
                <a:off x="7387126" y="2674459"/>
                <a:ext cx="228600" cy="11315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Straight Connector 44"/>
              <p:cNvCxnSpPr/>
              <p:nvPr/>
            </p:nvCxnSpPr>
            <p:spPr>
              <a:xfrm>
                <a:off x="7296845" y="2209800"/>
                <a:ext cx="566995" cy="16452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Freeform 45"/>
              <p:cNvSpPr/>
              <p:nvPr/>
            </p:nvSpPr>
            <p:spPr>
              <a:xfrm rot="20700000">
                <a:off x="7451777" y="1812217"/>
                <a:ext cx="334954" cy="626744"/>
              </a:xfrm>
              <a:custGeom>
                <a:avLst/>
                <a:gdLst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1137 h 968847"/>
                  <a:gd name="connsiteX1" fmla="*/ 0 w 472440"/>
                  <a:gd name="connsiteY1" fmla="*/ 925032 h 968847"/>
                  <a:gd name="connsiteX2" fmla="*/ 205740 w 472440"/>
                  <a:gd name="connsiteY2" fmla="*/ 376392 h 968847"/>
                  <a:gd name="connsiteX3" fmla="*/ 472440 w 472440"/>
                  <a:gd name="connsiteY3" fmla="*/ 968847 h 968847"/>
                  <a:gd name="connsiteX4" fmla="*/ 228600 w 472440"/>
                  <a:gd name="connsiteY4" fmla="*/ 252567 h 968847"/>
                  <a:gd name="connsiteX5" fmla="*/ 360045 w 472440"/>
                  <a:gd name="connsiteY5" fmla="*/ 126837 h 968847"/>
                  <a:gd name="connsiteX6" fmla="*/ 209550 w 472440"/>
                  <a:gd name="connsiteY6" fmla="*/ 1107 h 968847"/>
                  <a:gd name="connsiteX7" fmla="*/ 49530 w 472440"/>
                  <a:gd name="connsiteY7" fmla="*/ 103977 h 968847"/>
                  <a:gd name="connsiteX8" fmla="*/ 142875 w 472440"/>
                  <a:gd name="connsiteY8" fmla="*/ 241137 h 968847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4480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3850 w 472440"/>
                  <a:gd name="connsiteY4" fmla="*/ 539017 h 969546"/>
                  <a:gd name="connsiteX5" fmla="*/ 228600 w 472440"/>
                  <a:gd name="connsiteY5" fmla="*/ 253266 h 969546"/>
                  <a:gd name="connsiteX6" fmla="*/ 344805 w 472440"/>
                  <a:gd name="connsiteY6" fmla="*/ 127536 h 969546"/>
                  <a:gd name="connsiteX7" fmla="*/ 209550 w 472440"/>
                  <a:gd name="connsiteY7" fmla="*/ 1806 h 969546"/>
                  <a:gd name="connsiteX8" fmla="*/ 49530 w 472440"/>
                  <a:gd name="connsiteY8" fmla="*/ 104676 h 969546"/>
                  <a:gd name="connsiteX9" fmla="*/ 142875 w 472440"/>
                  <a:gd name="connsiteY9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228600 w 472440"/>
                  <a:gd name="connsiteY6" fmla="*/ 253266 h 969546"/>
                  <a:gd name="connsiteX7" fmla="*/ 344805 w 472440"/>
                  <a:gd name="connsiteY7" fmla="*/ 127536 h 969546"/>
                  <a:gd name="connsiteX8" fmla="*/ 209550 w 472440"/>
                  <a:gd name="connsiteY8" fmla="*/ 1806 h 969546"/>
                  <a:gd name="connsiteX9" fmla="*/ 49530 w 472440"/>
                  <a:gd name="connsiteY9" fmla="*/ 104676 h 969546"/>
                  <a:gd name="connsiteX10" fmla="*/ 142875 w 472440"/>
                  <a:gd name="connsiteY10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312420 w 472440"/>
                  <a:gd name="connsiteY6" fmla="*/ 502822 h 969546"/>
                  <a:gd name="connsiteX7" fmla="*/ 228600 w 472440"/>
                  <a:gd name="connsiteY7" fmla="*/ 253266 h 969546"/>
                  <a:gd name="connsiteX8" fmla="*/ 344805 w 472440"/>
                  <a:gd name="connsiteY8" fmla="*/ 127536 h 969546"/>
                  <a:gd name="connsiteX9" fmla="*/ 209550 w 472440"/>
                  <a:gd name="connsiteY9" fmla="*/ 1806 h 969546"/>
                  <a:gd name="connsiteX10" fmla="*/ 49530 w 472440"/>
                  <a:gd name="connsiteY10" fmla="*/ 104676 h 969546"/>
                  <a:gd name="connsiteX11" fmla="*/ 142875 w 472440"/>
                  <a:gd name="connsiteY11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333375 w 472440"/>
                  <a:gd name="connsiteY5" fmla="*/ 573307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1945 w 472440"/>
                  <a:gd name="connsiteY4" fmla="*/ 53330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1485 w 472440"/>
                  <a:gd name="connsiteY6" fmla="*/ 50472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81915 w 472440"/>
                  <a:gd name="connsiteY1" fmla="*/ 537112 h 969546"/>
                  <a:gd name="connsiteX2" fmla="*/ 0 w 472440"/>
                  <a:gd name="connsiteY2" fmla="*/ 925731 h 969546"/>
                  <a:gd name="connsiteX3" fmla="*/ 198120 w 472440"/>
                  <a:gd name="connsiteY3" fmla="*/ 375186 h 969546"/>
                  <a:gd name="connsiteX4" fmla="*/ 472440 w 472440"/>
                  <a:gd name="connsiteY4" fmla="*/ 969546 h 969546"/>
                  <a:gd name="connsiteX5" fmla="*/ 331470 w 472440"/>
                  <a:gd name="connsiteY5" fmla="*/ 537112 h 969546"/>
                  <a:gd name="connsiteX6" fmla="*/ 457200 w 472440"/>
                  <a:gd name="connsiteY6" fmla="*/ 533302 h 969546"/>
                  <a:gd name="connsiteX7" fmla="*/ 451485 w 472440"/>
                  <a:gd name="connsiteY7" fmla="*/ 504727 h 969546"/>
                  <a:gd name="connsiteX8" fmla="*/ 312420 w 472440"/>
                  <a:gd name="connsiteY8" fmla="*/ 502822 h 969546"/>
                  <a:gd name="connsiteX9" fmla="*/ 228600 w 472440"/>
                  <a:gd name="connsiteY9" fmla="*/ 253266 h 969546"/>
                  <a:gd name="connsiteX10" fmla="*/ 344805 w 472440"/>
                  <a:gd name="connsiteY10" fmla="*/ 127536 h 969546"/>
                  <a:gd name="connsiteX11" fmla="*/ 209550 w 472440"/>
                  <a:gd name="connsiteY11" fmla="*/ 1806 h 969546"/>
                  <a:gd name="connsiteX12" fmla="*/ 49530 w 472440"/>
                  <a:gd name="connsiteY12" fmla="*/ 104676 h 969546"/>
                  <a:gd name="connsiteX13" fmla="*/ 142875 w 472440"/>
                  <a:gd name="connsiteY13" fmla="*/ 241836 h 969546"/>
                  <a:gd name="connsiteX0" fmla="*/ 142875 w 472440"/>
                  <a:gd name="connsiteY0" fmla="*/ 241836 h 969546"/>
                  <a:gd name="connsiteX1" fmla="*/ 83820 w 472440"/>
                  <a:gd name="connsiteY1" fmla="*/ 512347 h 969546"/>
                  <a:gd name="connsiteX2" fmla="*/ 81915 w 472440"/>
                  <a:gd name="connsiteY2" fmla="*/ 537112 h 969546"/>
                  <a:gd name="connsiteX3" fmla="*/ 0 w 472440"/>
                  <a:gd name="connsiteY3" fmla="*/ 925731 h 969546"/>
                  <a:gd name="connsiteX4" fmla="*/ 198120 w 472440"/>
                  <a:gd name="connsiteY4" fmla="*/ 375186 h 969546"/>
                  <a:gd name="connsiteX5" fmla="*/ 472440 w 472440"/>
                  <a:gd name="connsiteY5" fmla="*/ 969546 h 969546"/>
                  <a:gd name="connsiteX6" fmla="*/ 331470 w 472440"/>
                  <a:gd name="connsiteY6" fmla="*/ 537112 h 969546"/>
                  <a:gd name="connsiteX7" fmla="*/ 457200 w 472440"/>
                  <a:gd name="connsiteY7" fmla="*/ 533302 h 969546"/>
                  <a:gd name="connsiteX8" fmla="*/ 451485 w 472440"/>
                  <a:gd name="connsiteY8" fmla="*/ 504727 h 969546"/>
                  <a:gd name="connsiteX9" fmla="*/ 312420 w 472440"/>
                  <a:gd name="connsiteY9" fmla="*/ 502822 h 969546"/>
                  <a:gd name="connsiteX10" fmla="*/ 228600 w 472440"/>
                  <a:gd name="connsiteY10" fmla="*/ 253266 h 969546"/>
                  <a:gd name="connsiteX11" fmla="*/ 344805 w 472440"/>
                  <a:gd name="connsiteY11" fmla="*/ 127536 h 969546"/>
                  <a:gd name="connsiteX12" fmla="*/ 209550 w 472440"/>
                  <a:gd name="connsiteY12" fmla="*/ 1806 h 969546"/>
                  <a:gd name="connsiteX13" fmla="*/ 49530 w 472440"/>
                  <a:gd name="connsiteY13" fmla="*/ 104676 h 969546"/>
                  <a:gd name="connsiteX14" fmla="*/ 142875 w 472440"/>
                  <a:gd name="connsiteY14" fmla="*/ 241836 h 969546"/>
                  <a:gd name="connsiteX0" fmla="*/ 142875 w 472440"/>
                  <a:gd name="connsiteY0" fmla="*/ 241836 h 969546"/>
                  <a:gd name="connsiteX1" fmla="*/ 85725 w 472440"/>
                  <a:gd name="connsiteY1" fmla="*/ 495202 h 969546"/>
                  <a:gd name="connsiteX2" fmla="*/ 83820 w 472440"/>
                  <a:gd name="connsiteY2" fmla="*/ 512347 h 969546"/>
                  <a:gd name="connsiteX3" fmla="*/ 81915 w 472440"/>
                  <a:gd name="connsiteY3" fmla="*/ 537112 h 969546"/>
                  <a:gd name="connsiteX4" fmla="*/ 0 w 472440"/>
                  <a:gd name="connsiteY4" fmla="*/ 925731 h 969546"/>
                  <a:gd name="connsiteX5" fmla="*/ 198120 w 472440"/>
                  <a:gd name="connsiteY5" fmla="*/ 375186 h 969546"/>
                  <a:gd name="connsiteX6" fmla="*/ 472440 w 472440"/>
                  <a:gd name="connsiteY6" fmla="*/ 969546 h 969546"/>
                  <a:gd name="connsiteX7" fmla="*/ 331470 w 472440"/>
                  <a:gd name="connsiteY7" fmla="*/ 537112 h 969546"/>
                  <a:gd name="connsiteX8" fmla="*/ 457200 w 472440"/>
                  <a:gd name="connsiteY8" fmla="*/ 533302 h 969546"/>
                  <a:gd name="connsiteX9" fmla="*/ 451485 w 472440"/>
                  <a:gd name="connsiteY9" fmla="*/ 504727 h 969546"/>
                  <a:gd name="connsiteX10" fmla="*/ 312420 w 472440"/>
                  <a:gd name="connsiteY10" fmla="*/ 502822 h 969546"/>
                  <a:gd name="connsiteX11" fmla="*/ 228600 w 472440"/>
                  <a:gd name="connsiteY11" fmla="*/ 253266 h 969546"/>
                  <a:gd name="connsiteX12" fmla="*/ 344805 w 472440"/>
                  <a:gd name="connsiteY12" fmla="*/ 127536 h 969546"/>
                  <a:gd name="connsiteX13" fmla="*/ 209550 w 472440"/>
                  <a:gd name="connsiteY13" fmla="*/ 1806 h 969546"/>
                  <a:gd name="connsiteX14" fmla="*/ 49530 w 472440"/>
                  <a:gd name="connsiteY14" fmla="*/ 104676 h 969546"/>
                  <a:gd name="connsiteX15" fmla="*/ 142875 w 472440"/>
                  <a:gd name="connsiteY15" fmla="*/ 241836 h 969546"/>
                  <a:gd name="connsiteX0" fmla="*/ 142875 w 472440"/>
                  <a:gd name="connsiteY0" fmla="*/ 241836 h 969546"/>
                  <a:gd name="connsiteX1" fmla="*/ 91440 w 472440"/>
                  <a:gd name="connsiteY1" fmla="*/ 468532 h 969546"/>
                  <a:gd name="connsiteX2" fmla="*/ 85725 w 472440"/>
                  <a:gd name="connsiteY2" fmla="*/ 495202 h 969546"/>
                  <a:gd name="connsiteX3" fmla="*/ 83820 w 472440"/>
                  <a:gd name="connsiteY3" fmla="*/ 512347 h 969546"/>
                  <a:gd name="connsiteX4" fmla="*/ 81915 w 472440"/>
                  <a:gd name="connsiteY4" fmla="*/ 537112 h 969546"/>
                  <a:gd name="connsiteX5" fmla="*/ 0 w 472440"/>
                  <a:gd name="connsiteY5" fmla="*/ 925731 h 969546"/>
                  <a:gd name="connsiteX6" fmla="*/ 198120 w 472440"/>
                  <a:gd name="connsiteY6" fmla="*/ 375186 h 969546"/>
                  <a:gd name="connsiteX7" fmla="*/ 472440 w 472440"/>
                  <a:gd name="connsiteY7" fmla="*/ 969546 h 969546"/>
                  <a:gd name="connsiteX8" fmla="*/ 331470 w 472440"/>
                  <a:gd name="connsiteY8" fmla="*/ 537112 h 969546"/>
                  <a:gd name="connsiteX9" fmla="*/ 457200 w 472440"/>
                  <a:gd name="connsiteY9" fmla="*/ 533302 h 969546"/>
                  <a:gd name="connsiteX10" fmla="*/ 451485 w 472440"/>
                  <a:gd name="connsiteY10" fmla="*/ 504727 h 969546"/>
                  <a:gd name="connsiteX11" fmla="*/ 312420 w 472440"/>
                  <a:gd name="connsiteY11" fmla="*/ 502822 h 969546"/>
                  <a:gd name="connsiteX12" fmla="*/ 228600 w 472440"/>
                  <a:gd name="connsiteY12" fmla="*/ 253266 h 969546"/>
                  <a:gd name="connsiteX13" fmla="*/ 344805 w 472440"/>
                  <a:gd name="connsiteY13" fmla="*/ 127536 h 969546"/>
                  <a:gd name="connsiteX14" fmla="*/ 209550 w 472440"/>
                  <a:gd name="connsiteY14" fmla="*/ 1806 h 969546"/>
                  <a:gd name="connsiteX15" fmla="*/ 49530 w 472440"/>
                  <a:gd name="connsiteY15" fmla="*/ 104676 h 969546"/>
                  <a:gd name="connsiteX16" fmla="*/ 142875 w 47244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56210 w 544830"/>
                  <a:gd name="connsiteY3" fmla="*/ 51234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14252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196215 w 525780"/>
                  <a:gd name="connsiteY0" fmla="*/ 241836 h 969546"/>
                  <a:gd name="connsiteX1" fmla="*/ 146685 w 525780"/>
                  <a:gd name="connsiteY1" fmla="*/ 499012 h 969546"/>
                  <a:gd name="connsiteX2" fmla="*/ 7620 w 525780"/>
                  <a:gd name="connsiteY2" fmla="*/ 487582 h 969546"/>
                  <a:gd name="connsiteX3" fmla="*/ 0 w 525780"/>
                  <a:gd name="connsiteY3" fmla="*/ 514252 h 969546"/>
                  <a:gd name="connsiteX4" fmla="*/ 139065 w 525780"/>
                  <a:gd name="connsiteY4" fmla="*/ 529492 h 969546"/>
                  <a:gd name="connsiteX5" fmla="*/ 53340 w 525780"/>
                  <a:gd name="connsiteY5" fmla="*/ 925731 h 969546"/>
                  <a:gd name="connsiteX6" fmla="*/ 251460 w 525780"/>
                  <a:gd name="connsiteY6" fmla="*/ 375186 h 969546"/>
                  <a:gd name="connsiteX7" fmla="*/ 525780 w 525780"/>
                  <a:gd name="connsiteY7" fmla="*/ 969546 h 969546"/>
                  <a:gd name="connsiteX8" fmla="*/ 384810 w 525780"/>
                  <a:gd name="connsiteY8" fmla="*/ 537112 h 969546"/>
                  <a:gd name="connsiteX9" fmla="*/ 510540 w 525780"/>
                  <a:gd name="connsiteY9" fmla="*/ 533302 h 969546"/>
                  <a:gd name="connsiteX10" fmla="*/ 504825 w 525780"/>
                  <a:gd name="connsiteY10" fmla="*/ 504727 h 969546"/>
                  <a:gd name="connsiteX11" fmla="*/ 365760 w 525780"/>
                  <a:gd name="connsiteY11" fmla="*/ 502822 h 969546"/>
                  <a:gd name="connsiteX12" fmla="*/ 281940 w 525780"/>
                  <a:gd name="connsiteY12" fmla="*/ 253266 h 969546"/>
                  <a:gd name="connsiteX13" fmla="*/ 398145 w 525780"/>
                  <a:gd name="connsiteY13" fmla="*/ 127536 h 969546"/>
                  <a:gd name="connsiteX14" fmla="*/ 262890 w 525780"/>
                  <a:gd name="connsiteY14" fmla="*/ 1806 h 969546"/>
                  <a:gd name="connsiteX15" fmla="*/ 102870 w 525780"/>
                  <a:gd name="connsiteY15" fmla="*/ 104676 h 969546"/>
                  <a:gd name="connsiteX16" fmla="*/ 196215 w 52578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0 w 518160"/>
                  <a:gd name="connsiteY2" fmla="*/ 48758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3810 w 518160"/>
                  <a:gd name="connsiteY2" fmla="*/ 49901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8160" h="969546">
                    <a:moveTo>
                      <a:pt x="188595" y="241836"/>
                    </a:moveTo>
                    <a:lnTo>
                      <a:pt x="139065" y="499012"/>
                    </a:lnTo>
                    <a:lnTo>
                      <a:pt x="3810" y="499012"/>
                    </a:lnTo>
                    <a:lnTo>
                      <a:pt x="0" y="527587"/>
                    </a:lnTo>
                    <a:lnTo>
                      <a:pt x="131445" y="529492"/>
                    </a:lnTo>
                    <a:lnTo>
                      <a:pt x="45720" y="925731"/>
                    </a:lnTo>
                    <a:lnTo>
                      <a:pt x="243840" y="375186"/>
                    </a:lnTo>
                    <a:lnTo>
                      <a:pt x="518160" y="969546"/>
                    </a:lnTo>
                    <a:lnTo>
                      <a:pt x="377190" y="537112"/>
                    </a:lnTo>
                    <a:lnTo>
                      <a:pt x="502920" y="533302"/>
                    </a:lnTo>
                    <a:lnTo>
                      <a:pt x="497205" y="504727"/>
                    </a:lnTo>
                    <a:lnTo>
                      <a:pt x="358140" y="502822"/>
                    </a:lnTo>
                    <a:lnTo>
                      <a:pt x="274320" y="253266"/>
                    </a:lnTo>
                    <a:cubicBezTo>
                      <a:pt x="340995" y="249456"/>
                      <a:pt x="382905" y="182781"/>
                      <a:pt x="390525" y="127536"/>
                    </a:cubicBezTo>
                    <a:cubicBezTo>
                      <a:pt x="386080" y="38001"/>
                      <a:pt x="307340" y="7521"/>
                      <a:pt x="255270" y="1806"/>
                    </a:cubicBezTo>
                    <a:cubicBezTo>
                      <a:pt x="203835" y="-9624"/>
                      <a:pt x="106680" y="34191"/>
                      <a:pt x="95250" y="104676"/>
                    </a:cubicBezTo>
                    <a:cubicBezTo>
                      <a:pt x="78740" y="171351"/>
                      <a:pt x="130810" y="222786"/>
                      <a:pt x="188595" y="241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Freeform 22"/>
            <p:cNvSpPr/>
            <p:nvPr/>
          </p:nvSpPr>
          <p:spPr>
            <a:xfrm>
              <a:off x="6563042" y="2228850"/>
              <a:ext cx="605790" cy="826770"/>
            </a:xfrm>
            <a:custGeom>
              <a:avLst/>
              <a:gdLst>
                <a:gd name="connsiteX0" fmla="*/ 163830 w 617220"/>
                <a:gd name="connsiteY0" fmla="*/ 114300 h 815340"/>
                <a:gd name="connsiteX1" fmla="*/ 521970 w 617220"/>
                <a:gd name="connsiteY1" fmla="*/ 815340 h 815340"/>
                <a:gd name="connsiteX2" fmla="*/ 617220 w 617220"/>
                <a:gd name="connsiteY2" fmla="*/ 765810 h 815340"/>
                <a:gd name="connsiteX3" fmla="*/ 266700 w 617220"/>
                <a:gd name="connsiteY3" fmla="*/ 102870 h 815340"/>
                <a:gd name="connsiteX4" fmla="*/ 434340 w 617220"/>
                <a:gd name="connsiteY4" fmla="*/ 45720 h 815340"/>
                <a:gd name="connsiteX5" fmla="*/ 300990 w 617220"/>
                <a:gd name="connsiteY5" fmla="*/ 0 h 815340"/>
                <a:gd name="connsiteX6" fmla="*/ 45720 w 617220"/>
                <a:gd name="connsiteY6" fmla="*/ 76200 h 815340"/>
                <a:gd name="connsiteX7" fmla="*/ 0 w 617220"/>
                <a:gd name="connsiteY7" fmla="*/ 160020 h 815340"/>
                <a:gd name="connsiteX8" fmla="*/ 163830 w 617220"/>
                <a:gd name="connsiteY8" fmla="*/ 114300 h 815340"/>
                <a:gd name="connsiteX0" fmla="*/ 160020 w 613410"/>
                <a:gd name="connsiteY0" fmla="*/ 11430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60020 w 613410"/>
                <a:gd name="connsiteY8" fmla="*/ 114300 h 815340"/>
                <a:gd name="connsiteX0" fmla="*/ 179070 w 613410"/>
                <a:gd name="connsiteY0" fmla="*/ 13716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79070 w 61341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7620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9144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8382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10668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9525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22960"/>
                <a:gd name="connsiteX1" fmla="*/ 502920 w 605790"/>
                <a:gd name="connsiteY1" fmla="*/ 822960 h 822960"/>
                <a:gd name="connsiteX2" fmla="*/ 605790 w 605790"/>
                <a:gd name="connsiteY2" fmla="*/ 765810 h 822960"/>
                <a:gd name="connsiteX3" fmla="*/ 255270 w 605790"/>
                <a:gd name="connsiteY3" fmla="*/ 102870 h 822960"/>
                <a:gd name="connsiteX4" fmla="*/ 422910 w 605790"/>
                <a:gd name="connsiteY4" fmla="*/ 45720 h 822960"/>
                <a:gd name="connsiteX5" fmla="*/ 289560 w 605790"/>
                <a:gd name="connsiteY5" fmla="*/ 0 h 822960"/>
                <a:gd name="connsiteX6" fmla="*/ 11430 w 605790"/>
                <a:gd name="connsiteY6" fmla="*/ 95250 h 822960"/>
                <a:gd name="connsiteX7" fmla="*/ 0 w 605790"/>
                <a:gd name="connsiteY7" fmla="*/ 190500 h 822960"/>
                <a:gd name="connsiteX8" fmla="*/ 171450 w 605790"/>
                <a:gd name="connsiteY8" fmla="*/ 137160 h 82296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3147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2004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5790" h="826770">
                  <a:moveTo>
                    <a:pt x="171450" y="140970"/>
                  </a:moveTo>
                  <a:lnTo>
                    <a:pt x="502920" y="826770"/>
                  </a:lnTo>
                  <a:lnTo>
                    <a:pt x="605790" y="769620"/>
                  </a:lnTo>
                  <a:lnTo>
                    <a:pt x="255270" y="106680"/>
                  </a:lnTo>
                  <a:lnTo>
                    <a:pt x="422910" y="49530"/>
                  </a:lnTo>
                  <a:lnTo>
                    <a:pt x="320040" y="0"/>
                  </a:lnTo>
                  <a:lnTo>
                    <a:pt x="11430" y="99060"/>
                  </a:lnTo>
                  <a:lnTo>
                    <a:pt x="0" y="194310"/>
                  </a:lnTo>
                  <a:lnTo>
                    <a:pt x="171450" y="14097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prstClr val="white"/>
                </a:solidFill>
              </a:endParaRPr>
            </a:p>
          </p:txBody>
        </p:sp>
        <p:cxnSp>
          <p:nvCxnSpPr>
            <p:cNvPr id="103" name="Straight Connector 23"/>
            <p:cNvCxnSpPr/>
            <p:nvPr/>
          </p:nvCxnSpPr>
          <p:spPr>
            <a:xfrm flipH="1">
              <a:off x="6788880" y="236300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/>
            <p:cNvCxnSpPr/>
            <p:nvPr/>
          </p:nvCxnSpPr>
          <p:spPr>
            <a:xfrm flipH="1">
              <a:off x="6820997" y="2424456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25"/>
            <p:cNvCxnSpPr/>
            <p:nvPr/>
          </p:nvCxnSpPr>
          <p:spPr>
            <a:xfrm flipH="1">
              <a:off x="6854162" y="2487153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26"/>
            <p:cNvCxnSpPr/>
            <p:nvPr/>
          </p:nvCxnSpPr>
          <p:spPr>
            <a:xfrm flipH="1">
              <a:off x="6896072" y="255156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27"/>
            <p:cNvCxnSpPr/>
            <p:nvPr/>
          </p:nvCxnSpPr>
          <p:spPr>
            <a:xfrm flipH="1">
              <a:off x="6925500" y="261024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28"/>
            <p:cNvCxnSpPr/>
            <p:nvPr/>
          </p:nvCxnSpPr>
          <p:spPr>
            <a:xfrm flipH="1">
              <a:off x="6949725" y="2667185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29"/>
            <p:cNvCxnSpPr/>
            <p:nvPr/>
          </p:nvCxnSpPr>
          <p:spPr>
            <a:xfrm flipH="1">
              <a:off x="6981285" y="272495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0"/>
            <p:cNvCxnSpPr/>
            <p:nvPr/>
          </p:nvCxnSpPr>
          <p:spPr>
            <a:xfrm flipH="1">
              <a:off x="7004145" y="278019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1"/>
            <p:cNvCxnSpPr/>
            <p:nvPr/>
          </p:nvCxnSpPr>
          <p:spPr>
            <a:xfrm flipH="1">
              <a:off x="7032720" y="284115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2"/>
            <p:cNvCxnSpPr/>
            <p:nvPr/>
          </p:nvCxnSpPr>
          <p:spPr>
            <a:xfrm flipH="1">
              <a:off x="7068915" y="290211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984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>
            <a:stCxn id="15" idx="4"/>
          </p:cNvCxnSpPr>
          <p:nvPr/>
        </p:nvCxnSpPr>
        <p:spPr>
          <a:xfrm>
            <a:off x="5314690" y="2855007"/>
            <a:ext cx="801982" cy="14607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527227">
            <a:off x="2944740" y="1226495"/>
            <a:ext cx="2412674" cy="2518875"/>
            <a:chOff x="2915816" y="1370762"/>
            <a:chExt cx="2726110" cy="2785164"/>
          </a:xfrm>
        </p:grpSpPr>
        <p:grpSp>
          <p:nvGrpSpPr>
            <p:cNvPr id="10" name="组合 9"/>
            <p:cNvGrpSpPr/>
            <p:nvPr/>
          </p:nvGrpSpPr>
          <p:grpSpPr>
            <a:xfrm>
              <a:off x="3620844" y="1370762"/>
              <a:ext cx="1310630" cy="1506471"/>
              <a:chOff x="2017573" y="1278763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7" name="六边形 16"/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六边形 4"/>
              <p:cNvSpPr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31296" y="2649455"/>
              <a:ext cx="1310630" cy="1506471"/>
              <a:chOff x="2728025" y="2557456"/>
              <a:chExt cx="1310630" cy="1506471"/>
            </a:xfrm>
            <a:solidFill>
              <a:srgbClr val="00C08E"/>
            </a:solidFill>
          </p:grpSpPr>
          <p:sp>
            <p:nvSpPr>
              <p:cNvPr id="15" name="六边形 14"/>
              <p:cNvSpPr/>
              <p:nvPr/>
            </p:nvSpPr>
            <p:spPr>
              <a:xfrm rot="5400000">
                <a:off x="263010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六边形 6"/>
              <p:cNvSpPr/>
              <p:nvPr/>
            </p:nvSpPr>
            <p:spPr>
              <a:xfrm>
                <a:off x="293226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915816" y="2649455"/>
              <a:ext cx="1310630" cy="1506471"/>
              <a:chOff x="1312545" y="2557456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3" name="六边形 12"/>
              <p:cNvSpPr/>
              <p:nvPr/>
            </p:nvSpPr>
            <p:spPr>
              <a:xfrm rot="5400000">
                <a:off x="121462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六边形 8"/>
              <p:cNvSpPr/>
              <p:nvPr/>
            </p:nvSpPr>
            <p:spPr>
              <a:xfrm>
                <a:off x="151678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3" name="直接连接符 22"/>
          <p:cNvCxnSpPr>
            <a:stCxn id="17" idx="4"/>
          </p:cNvCxnSpPr>
          <p:nvPr/>
        </p:nvCxnSpPr>
        <p:spPr>
          <a:xfrm flipV="1">
            <a:off x="4869964" y="1203598"/>
            <a:ext cx="598636" cy="4124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</p:cNvCxnSpPr>
          <p:nvPr/>
        </p:nvCxnSpPr>
        <p:spPr>
          <a:xfrm flipH="1" flipV="1">
            <a:off x="2516272" y="1914135"/>
            <a:ext cx="414062" cy="57230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36096" y="771550"/>
            <a:ext cx="30372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扩展性</a:t>
            </a:r>
            <a:endParaRPr lang="en-US" altLang="zh-CN" sz="2000" b="1" dirty="0" smtClean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基于动态领域模型构建，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在服务器端插件模型上开发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无缝集成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K/3 Cloud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108520" y="1635646"/>
            <a:ext cx="2627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易</a:t>
            </a:r>
            <a:r>
              <a:rPr lang="zh-CN" altLang="en-US" sz="20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用性</a:t>
            </a:r>
            <a:endParaRPr lang="en-US" altLang="zh-CN" sz="2000" b="1" dirty="0" smtClean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丰富的模版和配置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一天时间我让你上手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6176" y="2715766"/>
            <a:ext cx="298782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高效性</a:t>
            </a:r>
            <a:endParaRPr lang="en-US" altLang="zh-CN" sz="2000" b="1" dirty="0" smtClean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移动设计器一次开发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预置客户端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随时部署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移动工作台、云之家、微信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标题 2"/>
          <p:cNvSpPr txBox="1">
            <a:spLocks/>
          </p:cNvSpPr>
          <p:nvPr/>
        </p:nvSpPr>
        <p:spPr>
          <a:xfrm>
            <a:off x="323531" y="2"/>
            <a:ext cx="7128197" cy="52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移动</a:t>
            </a:r>
            <a:r>
              <a:rPr lang="en-US" altLang="zh-CN" smtClean="0">
                <a:solidFill>
                  <a:prstClr val="black"/>
                </a:solidFill>
              </a:rPr>
              <a:t>BOS</a:t>
            </a:r>
            <a:r>
              <a:rPr smtClean="0">
                <a:solidFill>
                  <a:prstClr val="black"/>
                </a:solidFill>
              </a:rPr>
              <a:t>的核心价值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0" y="257175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endParaRPr lang="en-US" altLang="zh-CN" sz="20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易用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912" y="1563638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    务</a:t>
            </a:r>
            <a:endParaRPr lang="en-US" altLang="zh-CN" sz="20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一体化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5976" y="296168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</p:spTree>
    <p:extLst>
      <p:ext uri="{BB962C8B-B14F-4D97-AF65-F5344CB8AC3E}">
        <p14:creationId xmlns:p14="http://schemas.microsoft.com/office/powerpoint/2010/main" val="14483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1"/>
          <p:cNvSpPr>
            <a:spLocks noGrp="1"/>
          </p:cNvSpPr>
          <p:nvPr>
            <p:ph idx="1"/>
          </p:nvPr>
        </p:nvSpPr>
        <p:spPr>
          <a:xfrm>
            <a:off x="3635896" y="534623"/>
            <a:ext cx="4429156" cy="413140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架构特性</a:t>
            </a:r>
            <a:endParaRPr lang="en-US" altLang="zh-CN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E1B40C"/>
              </a:buClr>
              <a:buFont typeface="Wingdings" pitchFamily="2" charset="2"/>
              <a:buChar char="ü"/>
              <a:defRPr/>
            </a:pP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移动开发</a:t>
            </a:r>
            <a:endParaRPr lang="en-US" altLang="zh-CN" sz="16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rgbClr val="E1B40C"/>
              </a:buClr>
              <a:buFont typeface="Wingdings" pitchFamily="2" charset="2"/>
              <a:buChar char="ü"/>
              <a:defRPr/>
            </a:pPr>
            <a:r>
              <a:rPr lang="zh-CN" altLang="en-US" sz="1600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第三方集成</a:t>
            </a:r>
            <a:endParaRPr lang="en-US" altLang="zh-CN" sz="1600" b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rgbClr val="E1B40C"/>
              </a:buClr>
              <a:defRPr/>
            </a:pPr>
            <a:r>
              <a:rPr lang="zh-CN" altLang="en-US" b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典型案例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31640" y="1285866"/>
            <a:ext cx="1728192" cy="1656184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zh-CN" altLang="en-US" sz="4400" b="1" dirty="0" smtClean="0">
                <a:solidFill>
                  <a:srgbClr val="00B0F0"/>
                </a:solidFill>
                <a:latin typeface="微软雅黑"/>
                <a:ea typeface="微软雅黑"/>
                <a:cs typeface="微软雅黑"/>
              </a:rPr>
              <a:t>主题</a:t>
            </a:r>
            <a:endParaRPr lang="zh-CN" altLang="en-US" sz="4400" b="1" dirty="0">
              <a:solidFill>
                <a:srgbClr val="00B0F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428874"/>
            <a:ext cx="16668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2226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④内部公开（16：9_密级模版）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  <a:effectLst/>
      </a:spPr>
      <a:bodyPr rtlCol="0" anchor="ctr"/>
      <a:lstStyle>
        <a:defPPr algn="ctr">
          <a:defRPr kumimoji="1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0" tIns="0" rIns="0" bIns="0" anchor="ctr"/>
      <a:lstStyle>
        <a:defPPr>
          <a:lnSpc>
            <a:spcPct val="120000"/>
          </a:lnSpc>
          <a:defRPr kumimoji="0" sz="1100"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blank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blank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NA11_BreakoutSession_Template_16x9_Final_05132011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微软雅黑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0000" tIns="46800" rIns="90000" bIns="46800" numCol="1" rtlCol="0" anchor="ctr" anchorCtr="0" compatLnSpc="1">
        <a:prstTxWarp prst="textNoShape">
          <a:avLst/>
        </a:prstTxWarp>
        <a:no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E1B40C"/>
          </a:buClr>
          <a:buSzPct val="80000"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E1B40C"/>
          </a:buClr>
          <a:buSzPct val="80000"/>
          <a:buFont typeface="Wingdings" pitchFamily="2" charset="2"/>
          <a:buChar char="n"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404040"/>
        </a:lt2>
        <a:accent1>
          <a:srgbClr val="0060C0"/>
        </a:accent1>
        <a:accent2>
          <a:srgbClr val="003B76"/>
        </a:accent2>
        <a:accent3>
          <a:srgbClr val="FFFFFF"/>
        </a:accent3>
        <a:accent4>
          <a:srgbClr val="000000"/>
        </a:accent4>
        <a:accent5>
          <a:srgbClr val="AAB6DC"/>
        </a:accent5>
        <a:accent6>
          <a:srgbClr val="00356A"/>
        </a:accent6>
        <a:hlink>
          <a:srgbClr val="FF99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60C0"/>
        </a:accent1>
        <a:accent2>
          <a:srgbClr val="003B76"/>
        </a:accent2>
        <a:accent3>
          <a:srgbClr val="FFFFFF"/>
        </a:accent3>
        <a:accent4>
          <a:srgbClr val="000000"/>
        </a:accent4>
        <a:accent5>
          <a:srgbClr val="AAB6DC"/>
        </a:accent5>
        <a:accent6>
          <a:srgbClr val="00356A"/>
        </a:accent6>
        <a:hlink>
          <a:srgbClr val="53A9FF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808080"/>
        </a:accent1>
        <a:accent2>
          <a:srgbClr val="29292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242424"/>
        </a:accent6>
        <a:hlink>
          <a:srgbClr val="EA2D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53A9FF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B3D1FF"/>
        </a:accent5>
        <a:accent6>
          <a:srgbClr val="005CB9"/>
        </a:accent6>
        <a:hlink>
          <a:srgbClr val="EA2D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DDDDDD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EA2D00"/>
        </a:hlink>
        <a:folHlink>
          <a:srgbClr val="99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FF99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0099FF"/>
        </a:hlink>
        <a:folHlink>
          <a:srgbClr val="00708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Office 主题">
  <a:themeElements>
    <a:clrScheme name="金蝶">
      <a:dk1>
        <a:srgbClr val="000000"/>
      </a:dk1>
      <a:lt1>
        <a:srgbClr val="FFFFFF"/>
      </a:lt1>
      <a:dk2>
        <a:srgbClr val="000000"/>
      </a:dk2>
      <a:lt2>
        <a:srgbClr val="3C3C3E"/>
      </a:lt2>
      <a:accent1>
        <a:srgbClr val="28B0EE"/>
      </a:accent1>
      <a:accent2>
        <a:srgbClr val="003B76"/>
      </a:accent2>
      <a:accent3>
        <a:srgbClr val="FFFFFF"/>
      </a:accent3>
      <a:accent4>
        <a:srgbClr val="000000"/>
      </a:accent4>
      <a:accent5>
        <a:srgbClr val="28AB5F"/>
      </a:accent5>
      <a:accent6>
        <a:srgbClr val="EF6D18"/>
      </a:accent6>
      <a:hlink>
        <a:srgbClr val="28B0EE"/>
      </a:hlink>
      <a:folHlink>
        <a:srgbClr val="3C3C3E"/>
      </a:folHlink>
    </a:clrScheme>
    <a:fontScheme name="都市流行色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10000"/>
          </a:schemeClr>
        </a:solidFill>
        <a:ln>
          <a:solidFill>
            <a:schemeClr val="accent1"/>
          </a:solidFill>
        </a:ln>
      </a:spPr>
      <a:bodyPr spcFirstLastPara="0" vert="horz" wrap="square" lIns="99344" tIns="70134" rIns="40924" bIns="70134" numCol="1" spcCol="1270" anchor="ctr" anchorCtr="0">
        <a:noAutofit/>
      </a:bodyPr>
      <a:lstStyle>
        <a:defPPr algn="ctr" defTabSz="2044700">
          <a:lnSpc>
            <a:spcPct val="90000"/>
          </a:lnSpc>
          <a:spcBef>
            <a:spcPct val="0"/>
          </a:spcBef>
          <a:spcAft>
            <a:spcPct val="35000"/>
          </a:spcAft>
          <a:defRPr sz="3600" kern="1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3">
            <a:hueOff val="0"/>
            <a:satOff val="0"/>
            <a:lumOff val="0"/>
            <a:alphaOff val="0"/>
          </a:schemeClr>
        </a:fillRef>
        <a:effectRef idx="0">
          <a:schemeClr val="accent3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Office 主题">
  <a:themeElements>
    <a:clrScheme name="kingdee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微软雅黑" pitchFamily="34" charset="-122"/>
            <a:ea typeface="微软雅黑" pitchFamily="34" charset="-122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40085</TotalTime>
  <Words>2345</Words>
  <Application>Microsoft Office PowerPoint</Application>
  <PresentationFormat>全屏显示(16:9)</PresentationFormat>
  <Paragraphs>482</Paragraphs>
  <Slides>43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13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1_Office 主题</vt:lpstr>
      <vt:lpstr>1_TENA11_BreakoutSession_Template_16x9_Final_05132011</vt:lpstr>
      <vt:lpstr>1_默认设计模板</vt:lpstr>
      <vt:lpstr>7_Office 主题</vt:lpstr>
      <vt:lpstr>Office 主题</vt:lpstr>
      <vt:lpstr>2_Office 主题</vt:lpstr>
      <vt:lpstr>4_Office 主题</vt:lpstr>
      <vt:lpstr>5_Office 主题</vt:lpstr>
      <vt:lpstr>6_Office 主题</vt:lpstr>
      <vt:lpstr>④内部公开（16：9_密级模版）</vt:lpstr>
      <vt:lpstr>1_blank</vt:lpstr>
      <vt:lpstr>blank</vt:lpstr>
      <vt:lpstr>8_Office 主题</vt:lpstr>
      <vt:lpstr>K/3 Cloud 产品培训_BOS平台 高效、易用的移动BOS</vt:lpstr>
      <vt:lpstr>PowerPoint 演示文稿</vt:lpstr>
      <vt:lpstr>PowerPoint 演示文稿</vt:lpstr>
      <vt:lpstr>移动互联时代企业信息化建设O2O方案</vt:lpstr>
      <vt:lpstr>移动BOS产品发展路线</vt:lpstr>
      <vt:lpstr>PowerPoint 演示文稿</vt:lpstr>
      <vt:lpstr>PowerPoint 演示文稿</vt:lpstr>
      <vt:lpstr>PowerPoint 演示文稿</vt:lpstr>
      <vt:lpstr>PowerPoint 演示文稿</vt:lpstr>
      <vt:lpstr>Cloud移动主控台——移动BOS</vt:lpstr>
      <vt:lpstr>移动端的主控台——移动工作台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平台特性-蓝牙打印</vt:lpstr>
      <vt:lpstr>移动平台国际化框架</vt:lpstr>
      <vt:lpstr>V6.2新增功能-移动智能录单</vt:lpstr>
      <vt:lpstr>V6.2新增功能--移动智能录单</vt:lpstr>
      <vt:lpstr>V6.2新增功能--流程报表（轻应用）</vt:lpstr>
      <vt:lpstr>PowerPoint 演示文稿</vt:lpstr>
      <vt:lpstr>K/3 Cloud第三方集成</vt:lpstr>
      <vt:lpstr>云之家集成</vt:lpstr>
      <vt:lpstr>云之家公共号集成</vt:lpstr>
      <vt:lpstr>K/3 Cloud云之家集成—预置轻应用</vt:lpstr>
      <vt:lpstr>K/3 Cloud云之家集成—业务审批</vt:lpstr>
      <vt:lpstr>K/3 Cloud云之家集成—业务审批</vt:lpstr>
      <vt:lpstr>V6.2业务审批新增功能—加签</vt:lpstr>
      <vt:lpstr>V6.2业务审批新增功能-快捷审批</vt:lpstr>
      <vt:lpstr>PowerPoint 演示文稿</vt:lpstr>
      <vt:lpstr>PowerPoint 演示文稿</vt:lpstr>
      <vt:lpstr>龙奔丰吉—移动销量上报</vt:lpstr>
      <vt:lpstr>PowerPoint 演示文稿</vt:lpstr>
      <vt:lpstr>PowerPoint 演示文稿</vt:lpstr>
      <vt:lpstr>青岛海信网络-项目型管理与移动应用的结合</vt:lpstr>
      <vt:lpstr>应用案例—销售人员</vt:lpstr>
      <vt:lpstr>应用案例—管理人员</vt:lpstr>
      <vt:lpstr>移动应用典型客户</vt:lpstr>
      <vt:lpstr>PowerPoint 演示文稿</vt:lpstr>
      <vt:lpstr>反馈与帮助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huanghaoyun</dc:creator>
  <cp:lastModifiedBy>zhihong_huang</cp:lastModifiedBy>
  <cp:revision>3884</cp:revision>
  <dcterms:created xsi:type="dcterms:W3CDTF">2009-05-08T06:18:39Z</dcterms:created>
  <dcterms:modified xsi:type="dcterms:W3CDTF">2017-02-27T07:35:54Z</dcterms:modified>
</cp:coreProperties>
</file>